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430" r:id="rId2"/>
    <p:sldId id="455" r:id="rId3"/>
    <p:sldId id="431" r:id="rId4"/>
    <p:sldId id="432" r:id="rId5"/>
    <p:sldId id="449" r:id="rId6"/>
    <p:sldId id="445" r:id="rId7"/>
    <p:sldId id="456" r:id="rId8"/>
    <p:sldId id="451" r:id="rId9"/>
    <p:sldId id="453" r:id="rId10"/>
    <p:sldId id="448" r:id="rId11"/>
    <p:sldId id="454" r:id="rId12"/>
    <p:sldId id="457" r:id="rId13"/>
    <p:sldId id="461" r:id="rId14"/>
    <p:sldId id="458" r:id="rId15"/>
    <p:sldId id="465" r:id="rId16"/>
    <p:sldId id="464" r:id="rId17"/>
    <p:sldId id="459" r:id="rId18"/>
    <p:sldId id="463" r:id="rId19"/>
    <p:sldId id="46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6" pos="3840" userDrawn="1">
          <p15:clr>
            <a:srgbClr val="A4A3A4"/>
          </p15:clr>
        </p15:guide>
        <p15:guide id="8" orient="horz" pos="213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a:srgbClr val="070090"/>
    <a:srgbClr val="63A8E7"/>
    <a:srgbClr val="4E494B"/>
    <a:srgbClr val="E5E6E5"/>
    <a:srgbClr val="F08A9A"/>
    <a:srgbClr val="507B7D"/>
    <a:srgbClr val="3C5C5D"/>
    <a:srgbClr val="5A878A"/>
    <a:srgbClr val="FEC8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08"/>
    <p:restoredTop sz="83112"/>
  </p:normalViewPr>
  <p:slideViewPr>
    <p:cSldViewPr snapToGrid="0" snapToObjects="1" showGuides="1">
      <p:cViewPr varScale="1">
        <p:scale>
          <a:sx n="103" d="100"/>
          <a:sy n="103" d="100"/>
        </p:scale>
        <p:origin x="512" y="184"/>
      </p:cViewPr>
      <p:guideLst>
        <p:guide pos="3840"/>
        <p:guide orient="horz" pos="2137"/>
      </p:guideLst>
    </p:cSldViewPr>
  </p:slideViewPr>
  <p:outlineViewPr>
    <p:cViewPr>
      <p:scale>
        <a:sx n="33" d="100"/>
        <a:sy n="33" d="100"/>
      </p:scale>
      <p:origin x="0" y="-1256"/>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1.png>
</file>

<file path=ppt/media/image14.png>
</file>

<file path=ppt/media/image15.png>
</file>

<file path=ppt/media/image16.png>
</file>

<file path=ppt/media/image17.png>
</file>

<file path=ppt/media/image18.png>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91944A-EA73-E04C-804D-78789580C6A0}" type="datetimeFigureOut">
              <a:rPr lang="en-US" smtClean="0"/>
              <a:t>6/11/21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146FC2-A3E2-4641-93EB-8A9BF5A129CF}" type="slidenum">
              <a:rPr lang="en-US" smtClean="0"/>
              <a:t>‹#›</a:t>
            </a:fld>
            <a:endParaRPr lang="en-US"/>
          </a:p>
        </p:txBody>
      </p:sp>
    </p:spTree>
    <p:extLst>
      <p:ext uri="{BB962C8B-B14F-4D97-AF65-F5344CB8AC3E}">
        <p14:creationId xmlns:p14="http://schemas.microsoft.com/office/powerpoint/2010/main" val="38766579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3</a:t>
            </a:fld>
            <a:endParaRPr lang="en-US"/>
          </a:p>
        </p:txBody>
      </p:sp>
    </p:spTree>
    <p:extLst>
      <p:ext uri="{BB962C8B-B14F-4D97-AF65-F5344CB8AC3E}">
        <p14:creationId xmlns:p14="http://schemas.microsoft.com/office/powerpoint/2010/main" val="16534689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17</a:t>
            </a:fld>
            <a:endParaRPr lang="en-US"/>
          </a:p>
        </p:txBody>
      </p:sp>
    </p:spTree>
    <p:extLst>
      <p:ext uri="{BB962C8B-B14F-4D97-AF65-F5344CB8AC3E}">
        <p14:creationId xmlns:p14="http://schemas.microsoft.com/office/powerpoint/2010/main" val="1130167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conventional way to evaluate and compare classifier models is to make a ROC curve and calculate AUC as performance measure. In the curve, we plot TPR and FPR at each cut-off probability for the predicted; in our case, it will be the cut-off value that something is a contact in the simulation matrix. </a:t>
            </a:r>
          </a:p>
          <a:p>
            <a:pPr marL="171450" indent="-171450">
              <a:buFont typeface="Arial" panose="020B0604020202020204" pitchFamily="34" charset="0"/>
              <a:buChar char="•"/>
            </a:pPr>
            <a:r>
              <a:rPr lang="en-US" dirty="0"/>
              <a:t>From this plot, we can see that we cannot use this method because…2</a:t>
            </a:r>
            <a:r>
              <a:rPr lang="en-US" baseline="30000" dirty="0"/>
              <a:t>nd</a:t>
            </a:r>
            <a:r>
              <a:rPr lang="en-US" dirty="0"/>
              <a:t> bullet point</a:t>
            </a:r>
          </a:p>
        </p:txBody>
      </p:sp>
      <p:sp>
        <p:nvSpPr>
          <p:cNvPr id="4" name="Slide Number Placeholder 3"/>
          <p:cNvSpPr>
            <a:spLocks noGrp="1"/>
          </p:cNvSpPr>
          <p:nvPr>
            <p:ph type="sldNum" sz="quarter" idx="5"/>
          </p:nvPr>
        </p:nvSpPr>
        <p:spPr/>
        <p:txBody>
          <a:bodyPr/>
          <a:lstStyle/>
          <a:p>
            <a:fld id="{BD146FC2-A3E2-4641-93EB-8A9BF5A129CF}" type="slidenum">
              <a:rPr lang="en-US" smtClean="0"/>
              <a:t>4</a:t>
            </a:fld>
            <a:endParaRPr lang="en-US"/>
          </a:p>
        </p:txBody>
      </p:sp>
    </p:spTree>
    <p:extLst>
      <p:ext uri="{BB962C8B-B14F-4D97-AF65-F5344CB8AC3E}">
        <p14:creationId xmlns:p14="http://schemas.microsoft.com/office/powerpoint/2010/main" val="483484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q"/>
            </a:pPr>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5</a:t>
            </a:fld>
            <a:endParaRPr lang="en-US"/>
          </a:p>
        </p:txBody>
      </p:sp>
    </p:spTree>
    <p:extLst>
      <p:ext uri="{BB962C8B-B14F-4D97-AF65-F5344CB8AC3E}">
        <p14:creationId xmlns:p14="http://schemas.microsoft.com/office/powerpoint/2010/main" val="1071056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Resulting curve (ROC-like plot) can’t show interplay between two scores so it requires the use of a more comprehensive score.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MCC is good comprehensive score but other metrics (TPR, FPR, PPV (precision for positives), NPV (precision for negatives), FDR) were also calculated because their absolute values reflect the performance of the simulation.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FF0000"/>
                </a:solidFill>
              </a:rPr>
              <a:t>To calculate VUS as performance measure, convert to 3D surface.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6</a:t>
            </a:fld>
            <a:endParaRPr lang="en-US"/>
          </a:p>
        </p:txBody>
      </p:sp>
    </p:spTree>
    <p:extLst>
      <p:ext uri="{BB962C8B-B14F-4D97-AF65-F5344CB8AC3E}">
        <p14:creationId xmlns:p14="http://schemas.microsoft.com/office/powerpoint/2010/main" val="3093231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q"/>
            </a:pPr>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7</a:t>
            </a:fld>
            <a:endParaRPr lang="en-US"/>
          </a:p>
        </p:txBody>
      </p:sp>
    </p:spTree>
    <p:extLst>
      <p:ext uri="{BB962C8B-B14F-4D97-AF65-F5344CB8AC3E}">
        <p14:creationId xmlns:p14="http://schemas.microsoft.com/office/powerpoint/2010/main" val="4180820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Discrete because I only calculated score at certain cut-off values.</a:t>
            </a:r>
          </a:p>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8</a:t>
            </a:fld>
            <a:endParaRPr lang="en-US"/>
          </a:p>
        </p:txBody>
      </p:sp>
    </p:spTree>
    <p:extLst>
      <p:ext uri="{BB962C8B-B14F-4D97-AF65-F5344CB8AC3E}">
        <p14:creationId xmlns:p14="http://schemas.microsoft.com/office/powerpoint/2010/main" val="13194178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9</a:t>
            </a:fld>
            <a:endParaRPr lang="en-US"/>
          </a:p>
        </p:txBody>
      </p:sp>
    </p:spTree>
    <p:extLst>
      <p:ext uri="{BB962C8B-B14F-4D97-AF65-F5344CB8AC3E}">
        <p14:creationId xmlns:p14="http://schemas.microsoft.com/office/powerpoint/2010/main" val="3021981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11</a:t>
            </a:fld>
            <a:endParaRPr lang="en-US"/>
          </a:p>
        </p:txBody>
      </p:sp>
    </p:spTree>
    <p:extLst>
      <p:ext uri="{BB962C8B-B14F-4D97-AF65-F5344CB8AC3E}">
        <p14:creationId xmlns:p14="http://schemas.microsoft.com/office/powerpoint/2010/main" val="35291175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14</a:t>
            </a:fld>
            <a:endParaRPr lang="en-US"/>
          </a:p>
        </p:txBody>
      </p:sp>
    </p:spTree>
    <p:extLst>
      <p:ext uri="{BB962C8B-B14F-4D97-AF65-F5344CB8AC3E}">
        <p14:creationId xmlns:p14="http://schemas.microsoft.com/office/powerpoint/2010/main" val="19867217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99EFD-05A2-D246-A936-7AD0B5A321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B2D6CC-4C98-C741-85EC-B528EE351B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8B85547-BF8E-9A44-96EC-EB4668295478}"/>
              </a:ext>
            </a:extLst>
          </p:cNvPr>
          <p:cNvSpPr>
            <a:spLocks noGrp="1"/>
          </p:cNvSpPr>
          <p:nvPr>
            <p:ph type="dt" sz="half" idx="10"/>
          </p:nvPr>
        </p:nvSpPr>
        <p:spPr/>
        <p:txBody>
          <a:bodyPr/>
          <a:lstStyle/>
          <a:p>
            <a:fld id="{BE22A053-E7CE-6544-9463-488D0D270A37}" type="datetimeFigureOut">
              <a:rPr lang="en-US" smtClean="0"/>
              <a:t>6/11/21</a:t>
            </a:fld>
            <a:endParaRPr lang="en-US"/>
          </a:p>
        </p:txBody>
      </p:sp>
      <p:sp>
        <p:nvSpPr>
          <p:cNvPr id="5" name="Footer Placeholder 4">
            <a:extLst>
              <a:ext uri="{FF2B5EF4-FFF2-40B4-BE49-F238E27FC236}">
                <a16:creationId xmlns:a16="http://schemas.microsoft.com/office/drawing/2014/main" id="{BE5C684C-1BC0-6E4C-9CF1-850545F442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E944B7-56BE-A947-9178-38683EF25182}"/>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3642516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5E58C-F61E-4542-95F9-828567E09B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796AAA-9C14-9942-ACE4-E00CA9F13E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1858E4-9501-A043-90ED-23E2DE002D0F}"/>
              </a:ext>
            </a:extLst>
          </p:cNvPr>
          <p:cNvSpPr>
            <a:spLocks noGrp="1"/>
          </p:cNvSpPr>
          <p:nvPr>
            <p:ph type="dt" sz="half" idx="10"/>
          </p:nvPr>
        </p:nvSpPr>
        <p:spPr/>
        <p:txBody>
          <a:bodyPr/>
          <a:lstStyle/>
          <a:p>
            <a:fld id="{BE22A053-E7CE-6544-9463-488D0D270A37}" type="datetimeFigureOut">
              <a:rPr lang="en-US" smtClean="0"/>
              <a:t>6/11/21</a:t>
            </a:fld>
            <a:endParaRPr lang="en-US"/>
          </a:p>
        </p:txBody>
      </p:sp>
      <p:sp>
        <p:nvSpPr>
          <p:cNvPr id="5" name="Footer Placeholder 4">
            <a:extLst>
              <a:ext uri="{FF2B5EF4-FFF2-40B4-BE49-F238E27FC236}">
                <a16:creationId xmlns:a16="http://schemas.microsoft.com/office/drawing/2014/main" id="{E05D3396-804E-0844-B42F-5145141829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C97B4-D5C2-184D-927B-258D9CDC0169}"/>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1613256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C79528-D54A-494C-A9C5-FAC30826064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B3D3C14-A151-6C44-8EA0-58E89034D60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D072B7-901E-6E44-8C22-9AA4CCB84520}"/>
              </a:ext>
            </a:extLst>
          </p:cNvPr>
          <p:cNvSpPr>
            <a:spLocks noGrp="1"/>
          </p:cNvSpPr>
          <p:nvPr>
            <p:ph type="dt" sz="half" idx="10"/>
          </p:nvPr>
        </p:nvSpPr>
        <p:spPr/>
        <p:txBody>
          <a:bodyPr/>
          <a:lstStyle/>
          <a:p>
            <a:fld id="{BE22A053-E7CE-6544-9463-488D0D270A37}" type="datetimeFigureOut">
              <a:rPr lang="en-US" smtClean="0"/>
              <a:t>6/11/21</a:t>
            </a:fld>
            <a:endParaRPr lang="en-US"/>
          </a:p>
        </p:txBody>
      </p:sp>
      <p:sp>
        <p:nvSpPr>
          <p:cNvPr id="5" name="Footer Placeholder 4">
            <a:extLst>
              <a:ext uri="{FF2B5EF4-FFF2-40B4-BE49-F238E27FC236}">
                <a16:creationId xmlns:a16="http://schemas.microsoft.com/office/drawing/2014/main" id="{0612774A-5E30-2844-A493-DC4CE146D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2BFD45-1538-2440-AA8C-68942CE24C9A}"/>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4092356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D5F03-C3E0-5840-9821-316789691B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773AAF-5CF5-EC48-9B99-2F1A2B5EC0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D520EB-567C-2D4A-80F4-639E86AD7991}"/>
              </a:ext>
            </a:extLst>
          </p:cNvPr>
          <p:cNvSpPr>
            <a:spLocks noGrp="1"/>
          </p:cNvSpPr>
          <p:nvPr>
            <p:ph type="dt" sz="half" idx="10"/>
          </p:nvPr>
        </p:nvSpPr>
        <p:spPr/>
        <p:txBody>
          <a:bodyPr/>
          <a:lstStyle/>
          <a:p>
            <a:fld id="{BE22A053-E7CE-6544-9463-488D0D270A37}" type="datetimeFigureOut">
              <a:rPr lang="en-US" smtClean="0"/>
              <a:t>6/11/21</a:t>
            </a:fld>
            <a:endParaRPr lang="en-US"/>
          </a:p>
        </p:txBody>
      </p:sp>
      <p:sp>
        <p:nvSpPr>
          <p:cNvPr id="5" name="Footer Placeholder 4">
            <a:extLst>
              <a:ext uri="{FF2B5EF4-FFF2-40B4-BE49-F238E27FC236}">
                <a16:creationId xmlns:a16="http://schemas.microsoft.com/office/drawing/2014/main" id="{2A9F651E-B78C-5845-B048-FC1A534833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AC8A1D-FB7F-B94D-B5C0-657367C732AF}"/>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14915791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6146C-1426-9344-9B76-5CF97C5E740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2F3DF0C-B916-B74C-80F3-6589785C30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91818B-4BE0-6743-A4B7-78A5661999DD}"/>
              </a:ext>
            </a:extLst>
          </p:cNvPr>
          <p:cNvSpPr>
            <a:spLocks noGrp="1"/>
          </p:cNvSpPr>
          <p:nvPr>
            <p:ph type="dt" sz="half" idx="10"/>
          </p:nvPr>
        </p:nvSpPr>
        <p:spPr/>
        <p:txBody>
          <a:bodyPr/>
          <a:lstStyle/>
          <a:p>
            <a:fld id="{BE22A053-E7CE-6544-9463-488D0D270A37}" type="datetimeFigureOut">
              <a:rPr lang="en-US" smtClean="0"/>
              <a:t>6/11/21</a:t>
            </a:fld>
            <a:endParaRPr lang="en-US"/>
          </a:p>
        </p:txBody>
      </p:sp>
      <p:sp>
        <p:nvSpPr>
          <p:cNvPr id="5" name="Footer Placeholder 4">
            <a:extLst>
              <a:ext uri="{FF2B5EF4-FFF2-40B4-BE49-F238E27FC236}">
                <a16:creationId xmlns:a16="http://schemas.microsoft.com/office/drawing/2014/main" id="{6D419C19-B7C6-3D45-8FB1-70BCCA2B49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C2C134-BB86-884F-AE43-AFFD208ECA7D}"/>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704859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7BD8-1EEB-CE48-8C5C-D82286D96F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9545CB-0B90-0341-BCEA-79D62016EB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9474BD7-03D5-184C-BE69-BF2D61B829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9DB1EE-78C0-7741-87FD-83E8AAF23B4D}"/>
              </a:ext>
            </a:extLst>
          </p:cNvPr>
          <p:cNvSpPr>
            <a:spLocks noGrp="1"/>
          </p:cNvSpPr>
          <p:nvPr>
            <p:ph type="dt" sz="half" idx="10"/>
          </p:nvPr>
        </p:nvSpPr>
        <p:spPr/>
        <p:txBody>
          <a:bodyPr/>
          <a:lstStyle/>
          <a:p>
            <a:fld id="{BE22A053-E7CE-6544-9463-488D0D270A37}" type="datetimeFigureOut">
              <a:rPr lang="en-US" smtClean="0"/>
              <a:t>6/11/21</a:t>
            </a:fld>
            <a:endParaRPr lang="en-US"/>
          </a:p>
        </p:txBody>
      </p:sp>
      <p:sp>
        <p:nvSpPr>
          <p:cNvPr id="6" name="Footer Placeholder 5">
            <a:extLst>
              <a:ext uri="{FF2B5EF4-FFF2-40B4-BE49-F238E27FC236}">
                <a16:creationId xmlns:a16="http://schemas.microsoft.com/office/drawing/2014/main" id="{CF2E4DC7-EFCE-5642-9C58-28DC0B38D1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A19F11-07B7-4042-B033-6A494A8C9609}"/>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23220314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71FDC-4DC3-3D4B-BF96-CA433C446C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AFA7413-E6B6-F345-B963-6D34DD3262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1F080B6-8305-D145-A389-3BC8ABB2B4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6008059-527E-204D-953E-F1869674E9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675503-A023-5842-88A6-212B21DC69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115BA6-942F-034D-938A-D749C63C47D1}"/>
              </a:ext>
            </a:extLst>
          </p:cNvPr>
          <p:cNvSpPr>
            <a:spLocks noGrp="1"/>
          </p:cNvSpPr>
          <p:nvPr>
            <p:ph type="dt" sz="half" idx="10"/>
          </p:nvPr>
        </p:nvSpPr>
        <p:spPr/>
        <p:txBody>
          <a:bodyPr/>
          <a:lstStyle/>
          <a:p>
            <a:fld id="{BE22A053-E7CE-6544-9463-488D0D270A37}" type="datetimeFigureOut">
              <a:rPr lang="en-US" smtClean="0"/>
              <a:t>6/11/21</a:t>
            </a:fld>
            <a:endParaRPr lang="en-US"/>
          </a:p>
        </p:txBody>
      </p:sp>
      <p:sp>
        <p:nvSpPr>
          <p:cNvPr id="8" name="Footer Placeholder 7">
            <a:extLst>
              <a:ext uri="{FF2B5EF4-FFF2-40B4-BE49-F238E27FC236}">
                <a16:creationId xmlns:a16="http://schemas.microsoft.com/office/drawing/2014/main" id="{6E2D10F0-9A02-D243-BFBB-E5151568E6C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6FE97C7-5A9D-184B-BFA2-B63605D6946C}"/>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1446656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85169-2C69-B846-B149-AD30E7DA7D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1AA2162-2C5F-234C-BC5B-4BDD82961B41}"/>
              </a:ext>
            </a:extLst>
          </p:cNvPr>
          <p:cNvSpPr>
            <a:spLocks noGrp="1"/>
          </p:cNvSpPr>
          <p:nvPr>
            <p:ph type="dt" sz="half" idx="10"/>
          </p:nvPr>
        </p:nvSpPr>
        <p:spPr/>
        <p:txBody>
          <a:bodyPr/>
          <a:lstStyle/>
          <a:p>
            <a:fld id="{BE22A053-E7CE-6544-9463-488D0D270A37}" type="datetimeFigureOut">
              <a:rPr lang="en-US" smtClean="0"/>
              <a:t>6/11/21</a:t>
            </a:fld>
            <a:endParaRPr lang="en-US"/>
          </a:p>
        </p:txBody>
      </p:sp>
      <p:sp>
        <p:nvSpPr>
          <p:cNvPr id="4" name="Footer Placeholder 3">
            <a:extLst>
              <a:ext uri="{FF2B5EF4-FFF2-40B4-BE49-F238E27FC236}">
                <a16:creationId xmlns:a16="http://schemas.microsoft.com/office/drawing/2014/main" id="{57DBCBF6-14CD-D44F-874B-8E9F0BA0E7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062F60A-7792-B04A-8C6B-7CDD164B9CDB}"/>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4058917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BDE0B6-19F5-C247-AFD6-92A41E7857ED}"/>
              </a:ext>
            </a:extLst>
          </p:cNvPr>
          <p:cNvSpPr>
            <a:spLocks noGrp="1"/>
          </p:cNvSpPr>
          <p:nvPr>
            <p:ph type="dt" sz="half" idx="10"/>
          </p:nvPr>
        </p:nvSpPr>
        <p:spPr/>
        <p:txBody>
          <a:bodyPr/>
          <a:lstStyle/>
          <a:p>
            <a:fld id="{BE22A053-E7CE-6544-9463-488D0D270A37}" type="datetimeFigureOut">
              <a:rPr lang="en-US" smtClean="0"/>
              <a:t>6/11/21</a:t>
            </a:fld>
            <a:endParaRPr lang="en-US"/>
          </a:p>
        </p:txBody>
      </p:sp>
      <p:sp>
        <p:nvSpPr>
          <p:cNvPr id="3" name="Footer Placeholder 2">
            <a:extLst>
              <a:ext uri="{FF2B5EF4-FFF2-40B4-BE49-F238E27FC236}">
                <a16:creationId xmlns:a16="http://schemas.microsoft.com/office/drawing/2014/main" id="{50F144C6-D6F8-6845-9C5E-C7CE97E8D1C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0840674-A970-CC4A-B1AB-B7FE87F22B0C}"/>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380263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171C0-6A1F-D743-AFE5-27E254C7E3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D73B16-3B8F-F249-92EE-3345043188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F8D779-D00B-814A-A1F7-9DD8CF9590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CE2FF-20E4-294D-B996-1F5D3038E844}"/>
              </a:ext>
            </a:extLst>
          </p:cNvPr>
          <p:cNvSpPr>
            <a:spLocks noGrp="1"/>
          </p:cNvSpPr>
          <p:nvPr>
            <p:ph type="dt" sz="half" idx="10"/>
          </p:nvPr>
        </p:nvSpPr>
        <p:spPr/>
        <p:txBody>
          <a:bodyPr/>
          <a:lstStyle/>
          <a:p>
            <a:fld id="{BE22A053-E7CE-6544-9463-488D0D270A37}" type="datetimeFigureOut">
              <a:rPr lang="en-US" smtClean="0"/>
              <a:t>6/11/21</a:t>
            </a:fld>
            <a:endParaRPr lang="en-US"/>
          </a:p>
        </p:txBody>
      </p:sp>
      <p:sp>
        <p:nvSpPr>
          <p:cNvPr id="6" name="Footer Placeholder 5">
            <a:extLst>
              <a:ext uri="{FF2B5EF4-FFF2-40B4-BE49-F238E27FC236}">
                <a16:creationId xmlns:a16="http://schemas.microsoft.com/office/drawing/2014/main" id="{5535855F-DA40-3344-BB5D-1736949693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13231E-8A76-F244-B135-FCE51FFF4EE0}"/>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123628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9FDC0-75BF-184E-A274-6F47AB7971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3D4E29C-8F47-EA40-A395-C42B64484A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B5B21CC-21B2-7D4C-BE5E-F746D5C6D5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147A57-9B50-B94C-BE7A-C74C57F73B98}"/>
              </a:ext>
            </a:extLst>
          </p:cNvPr>
          <p:cNvSpPr>
            <a:spLocks noGrp="1"/>
          </p:cNvSpPr>
          <p:nvPr>
            <p:ph type="dt" sz="half" idx="10"/>
          </p:nvPr>
        </p:nvSpPr>
        <p:spPr/>
        <p:txBody>
          <a:bodyPr/>
          <a:lstStyle/>
          <a:p>
            <a:fld id="{BE22A053-E7CE-6544-9463-488D0D270A37}" type="datetimeFigureOut">
              <a:rPr lang="en-US" smtClean="0"/>
              <a:t>6/11/21</a:t>
            </a:fld>
            <a:endParaRPr lang="en-US"/>
          </a:p>
        </p:txBody>
      </p:sp>
      <p:sp>
        <p:nvSpPr>
          <p:cNvPr id="6" name="Footer Placeholder 5">
            <a:extLst>
              <a:ext uri="{FF2B5EF4-FFF2-40B4-BE49-F238E27FC236}">
                <a16:creationId xmlns:a16="http://schemas.microsoft.com/office/drawing/2014/main" id="{83A4612F-C78B-5546-A6C1-FBC2722F42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E1F1F3-CEE9-454D-92B9-0433BDB3E285}"/>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821782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2F77947-65C5-5B4B-9DB2-5F91F5D2E1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616899D-5F7E-6E4C-9F42-CF46666BBF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3B72D2-00E8-2C41-BD8B-C07AF7127F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22A053-E7CE-6544-9463-488D0D270A37}" type="datetimeFigureOut">
              <a:rPr lang="en-US" smtClean="0"/>
              <a:t>6/11/21</a:t>
            </a:fld>
            <a:endParaRPr lang="en-US"/>
          </a:p>
        </p:txBody>
      </p:sp>
      <p:sp>
        <p:nvSpPr>
          <p:cNvPr id="5" name="Footer Placeholder 4">
            <a:extLst>
              <a:ext uri="{FF2B5EF4-FFF2-40B4-BE49-F238E27FC236}">
                <a16:creationId xmlns:a16="http://schemas.microsoft.com/office/drawing/2014/main" id="{36BA4282-D690-B041-955C-0353A8A61D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EAB6C4-816D-7641-948D-859CAC4B7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B10C71-2E90-4F43-AB26-22D27FF59A1E}" type="slidenum">
              <a:rPr lang="en-US" smtClean="0"/>
              <a:t>‹#›</a:t>
            </a:fld>
            <a:endParaRPr lang="en-US"/>
          </a:p>
        </p:txBody>
      </p:sp>
    </p:spTree>
    <p:extLst>
      <p:ext uri="{BB962C8B-B14F-4D97-AF65-F5344CB8AC3E}">
        <p14:creationId xmlns:p14="http://schemas.microsoft.com/office/powerpoint/2010/main" val="11995777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canvas.ox.ac.uk/courses/22105/pages/confirmation-of-dphil-status?module_item_id=217806"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stats.stackexchange.com/questions/225210/accuracy-vs-area-under-the-roc-curve" TargetMode="External"/><Relationship Id="rId4" Type="http://schemas.openxmlformats.org/officeDocument/2006/relationships/hyperlink" Target="https://stats.stackexchange.com/questions/225210/accuracy-vs-area-under-the-roc-curv"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s://stats.stackexchange.com/questions/225210/accuracy-vs-area-under-the-roc-curve"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19490-C832-2D4B-898C-2E8DE7CF3E18}"/>
              </a:ext>
            </a:extLst>
          </p:cNvPr>
          <p:cNvSpPr>
            <a:spLocks noGrp="1"/>
          </p:cNvSpPr>
          <p:nvPr>
            <p:ph type="ctrTitle"/>
          </p:nvPr>
        </p:nvSpPr>
        <p:spPr/>
        <p:txBody>
          <a:bodyPr/>
          <a:lstStyle/>
          <a:p>
            <a:r>
              <a:rPr lang="en-US" b="1" dirty="0">
                <a:solidFill>
                  <a:srgbClr val="070090"/>
                </a:solidFill>
              </a:rPr>
              <a:t>Evaluation of contact maps from simulation</a:t>
            </a:r>
          </a:p>
        </p:txBody>
      </p:sp>
      <p:sp>
        <p:nvSpPr>
          <p:cNvPr id="3" name="Subtitle 2">
            <a:extLst>
              <a:ext uri="{FF2B5EF4-FFF2-40B4-BE49-F238E27FC236}">
                <a16:creationId xmlns:a16="http://schemas.microsoft.com/office/drawing/2014/main" id="{8808B6B8-96C1-0B4E-A213-F21B845E3C14}"/>
              </a:ext>
            </a:extLst>
          </p:cNvPr>
          <p:cNvSpPr>
            <a:spLocks noGrp="1"/>
          </p:cNvSpPr>
          <p:nvPr>
            <p:ph type="subTitle" idx="1"/>
          </p:nvPr>
        </p:nvSpPr>
        <p:spPr>
          <a:xfrm>
            <a:off x="1524000" y="3509963"/>
            <a:ext cx="9144000" cy="845271"/>
          </a:xfrm>
        </p:spPr>
        <p:txBody>
          <a:bodyPr>
            <a:normAutofit/>
          </a:bodyPr>
          <a:lstStyle/>
          <a:p>
            <a:r>
              <a:rPr lang="en-US" dirty="0"/>
              <a:t>2021 May 31</a:t>
            </a:r>
          </a:p>
        </p:txBody>
      </p:sp>
    </p:spTree>
    <p:extLst>
      <p:ext uri="{BB962C8B-B14F-4D97-AF65-F5344CB8AC3E}">
        <p14:creationId xmlns:p14="http://schemas.microsoft.com/office/powerpoint/2010/main" val="2456481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495D3A9-665D-5B4A-92A9-25D4A299B80E}"/>
              </a:ext>
            </a:extLst>
          </p:cNvPr>
          <p:cNvSpPr txBox="1">
            <a:spLocks/>
          </p:cNvSpPr>
          <p:nvPr/>
        </p:nvSpPr>
        <p:spPr>
          <a:xfrm>
            <a:off x="0" y="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Summary</a:t>
            </a:r>
          </a:p>
        </p:txBody>
      </p:sp>
      <p:sp>
        <p:nvSpPr>
          <p:cNvPr id="7" name="TextBox 6">
            <a:extLst>
              <a:ext uri="{FF2B5EF4-FFF2-40B4-BE49-F238E27FC236}">
                <a16:creationId xmlns:a16="http://schemas.microsoft.com/office/drawing/2014/main" id="{D247421E-36C9-734E-8252-DFCD95388CF7}"/>
              </a:ext>
            </a:extLst>
          </p:cNvPr>
          <p:cNvSpPr txBox="1"/>
          <p:nvPr/>
        </p:nvSpPr>
        <p:spPr>
          <a:xfrm>
            <a:off x="0" y="629016"/>
            <a:ext cx="12192000" cy="2246769"/>
          </a:xfrm>
          <a:prstGeom prst="rect">
            <a:avLst/>
          </a:prstGeom>
          <a:noFill/>
        </p:spPr>
        <p:txBody>
          <a:bodyPr wrap="square" rtlCol="0">
            <a:spAutoFit/>
          </a:bodyPr>
          <a:lstStyle/>
          <a:p>
            <a:pPr marL="342900" indent="-342900">
              <a:buFont typeface=".Apple Color Emoji UI"/>
              <a:buChar char="◼️"/>
            </a:pPr>
            <a:r>
              <a:rPr lang="en-US" sz="2000" dirty="0"/>
              <a:t>General method to measure performance of Matrix A vs. Matrix B, while considering cut-off values for both</a:t>
            </a:r>
          </a:p>
          <a:p>
            <a:pPr marL="800100" lvl="1" indent="-342900">
              <a:buFont typeface="Wingdings" pitchFamily="2" charset="2"/>
              <a:buChar char="§"/>
            </a:pPr>
            <a:r>
              <a:rPr lang="en-US" sz="2000" dirty="0"/>
              <a:t> Used 3D ROC-like surfaces and calculated volume under surface (VUS) as performance measure.</a:t>
            </a:r>
          </a:p>
          <a:p>
            <a:endParaRPr lang="en-US" sz="2000" dirty="0"/>
          </a:p>
          <a:p>
            <a:pPr marL="342900" indent="-342900">
              <a:buFont typeface="Wingdings" pitchFamily="2" charset="2"/>
              <a:buChar char="q"/>
            </a:pPr>
            <a:r>
              <a:rPr lang="en-US" sz="2000" dirty="0"/>
              <a:t>We can also compare (1) sim matrices vs. c</a:t>
            </a:r>
            <a:r>
              <a:rPr lang="en-US" sz="2000" baseline="-25000" dirty="0"/>
              <a:t>p</a:t>
            </a:r>
            <a:r>
              <a:rPr lang="en-US" sz="2000" dirty="0"/>
              <a:t> matrix (2) c</a:t>
            </a:r>
            <a:r>
              <a:rPr lang="en-US" sz="2000" baseline="-25000" dirty="0"/>
              <a:t>s</a:t>
            </a:r>
            <a:r>
              <a:rPr lang="en-US" sz="2000" dirty="0"/>
              <a:t> matrices vs. c</a:t>
            </a:r>
            <a:r>
              <a:rPr lang="en-US" sz="2000" baseline="-25000" dirty="0"/>
              <a:t>p</a:t>
            </a:r>
            <a:r>
              <a:rPr lang="en-US" sz="2000" dirty="0"/>
              <a:t> matrix</a:t>
            </a:r>
          </a:p>
          <a:p>
            <a:pPr marL="342900" indent="-342900">
              <a:buFont typeface="Wingdings" pitchFamily="2" charset="2"/>
              <a:buChar char="q"/>
            </a:pPr>
            <a:r>
              <a:rPr lang="en-US" sz="2000" dirty="0"/>
              <a:t>Other than MCC (good for relative performances), we are considering other scores (e.g. accuracy, TPR, FPR), whose absolute values alone can reflect performance.</a:t>
            </a:r>
          </a:p>
          <a:p>
            <a:endParaRPr lang="en-US" sz="2000" dirty="0"/>
          </a:p>
        </p:txBody>
      </p:sp>
    </p:spTree>
    <p:extLst>
      <p:ext uri="{BB962C8B-B14F-4D97-AF65-F5344CB8AC3E}">
        <p14:creationId xmlns:p14="http://schemas.microsoft.com/office/powerpoint/2010/main" val="1861562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E201447-47DE-EA4A-A711-E28F02C25E8B}"/>
              </a:ext>
            </a:extLst>
          </p:cNvPr>
          <p:cNvSpPr txBox="1">
            <a:spLocks/>
          </p:cNvSpPr>
          <p:nvPr/>
        </p:nvSpPr>
        <p:spPr>
          <a:xfrm>
            <a:off x="0" y="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Comparing VUS</a:t>
            </a:r>
          </a:p>
        </p:txBody>
      </p:sp>
      <p:pic>
        <p:nvPicPr>
          <p:cNvPr id="15" name="Picture 14">
            <a:extLst>
              <a:ext uri="{FF2B5EF4-FFF2-40B4-BE49-F238E27FC236}">
                <a16:creationId xmlns:a16="http://schemas.microsoft.com/office/drawing/2014/main" id="{1463DB2F-E02D-A54A-96EC-D21722E0F7E3}"/>
              </a:ext>
            </a:extLst>
          </p:cNvPr>
          <p:cNvPicPr>
            <a:picLocks noChangeAspect="1"/>
          </p:cNvPicPr>
          <p:nvPr/>
        </p:nvPicPr>
        <p:blipFill>
          <a:blip r:embed="rId3"/>
          <a:stretch>
            <a:fillRect/>
          </a:stretch>
        </p:blipFill>
        <p:spPr>
          <a:xfrm>
            <a:off x="19050" y="741065"/>
            <a:ext cx="6096000" cy="6096000"/>
          </a:xfrm>
          <a:prstGeom prst="rect">
            <a:avLst/>
          </a:prstGeom>
        </p:spPr>
      </p:pic>
      <p:sp>
        <p:nvSpPr>
          <p:cNvPr id="17" name="TextBox 16">
            <a:extLst>
              <a:ext uri="{FF2B5EF4-FFF2-40B4-BE49-F238E27FC236}">
                <a16:creationId xmlns:a16="http://schemas.microsoft.com/office/drawing/2014/main" id="{C2D09EBA-E658-7947-A087-230F90B00A49}"/>
              </a:ext>
            </a:extLst>
          </p:cNvPr>
          <p:cNvSpPr txBox="1"/>
          <p:nvPr/>
        </p:nvSpPr>
        <p:spPr>
          <a:xfrm>
            <a:off x="2004091" y="480454"/>
            <a:ext cx="2125918" cy="369332"/>
          </a:xfrm>
          <a:prstGeom prst="rect">
            <a:avLst/>
          </a:prstGeom>
          <a:noFill/>
        </p:spPr>
        <p:txBody>
          <a:bodyPr wrap="square" rtlCol="0">
            <a:spAutoFit/>
          </a:bodyPr>
          <a:lstStyle/>
          <a:p>
            <a:pPr algn="ctr"/>
            <a:r>
              <a:rPr lang="en-US" b="1" dirty="0"/>
              <a:t>Z-score VUS (trend)</a:t>
            </a:r>
          </a:p>
        </p:txBody>
      </p:sp>
      <p:pic>
        <p:nvPicPr>
          <p:cNvPr id="3" name="Picture 2">
            <a:extLst>
              <a:ext uri="{FF2B5EF4-FFF2-40B4-BE49-F238E27FC236}">
                <a16:creationId xmlns:a16="http://schemas.microsoft.com/office/drawing/2014/main" id="{1710F708-D40D-3C4A-9B56-2A4AA7FD491F}"/>
              </a:ext>
            </a:extLst>
          </p:cNvPr>
          <p:cNvPicPr>
            <a:picLocks noChangeAspect="1"/>
          </p:cNvPicPr>
          <p:nvPr/>
        </p:nvPicPr>
        <p:blipFill>
          <a:blip r:embed="rId4"/>
          <a:stretch>
            <a:fillRect/>
          </a:stretch>
        </p:blipFill>
        <p:spPr>
          <a:xfrm>
            <a:off x="6076950" y="741065"/>
            <a:ext cx="6096000" cy="6096000"/>
          </a:xfrm>
          <a:prstGeom prst="rect">
            <a:avLst/>
          </a:prstGeom>
        </p:spPr>
      </p:pic>
      <p:sp>
        <p:nvSpPr>
          <p:cNvPr id="9" name="TextBox 8">
            <a:extLst>
              <a:ext uri="{FF2B5EF4-FFF2-40B4-BE49-F238E27FC236}">
                <a16:creationId xmlns:a16="http://schemas.microsoft.com/office/drawing/2014/main" id="{04252A2A-0A18-224A-B469-3DC5C6577752}"/>
              </a:ext>
            </a:extLst>
          </p:cNvPr>
          <p:cNvSpPr txBox="1"/>
          <p:nvPr/>
        </p:nvSpPr>
        <p:spPr>
          <a:xfrm>
            <a:off x="7117095" y="438782"/>
            <a:ext cx="4053809" cy="369332"/>
          </a:xfrm>
          <a:prstGeom prst="rect">
            <a:avLst/>
          </a:prstGeom>
          <a:noFill/>
        </p:spPr>
        <p:txBody>
          <a:bodyPr wrap="square" rtlCol="0">
            <a:spAutoFit/>
          </a:bodyPr>
          <a:lstStyle/>
          <a:p>
            <a:pPr algn="ctr"/>
            <a:r>
              <a:rPr lang="en-US" b="1" dirty="0"/>
              <a:t>Fold-change</a:t>
            </a:r>
            <a:r>
              <a:rPr lang="en-US" b="1" dirty="0">
                <a:solidFill>
                  <a:srgbClr val="FF0000"/>
                </a:solidFill>
              </a:rPr>
              <a:t>*</a:t>
            </a:r>
            <a:r>
              <a:rPr lang="en-US" b="1" dirty="0"/>
              <a:t> VUS (relative to Li)</a:t>
            </a:r>
            <a:endParaRPr lang="en-US" b="1" dirty="0">
              <a:solidFill>
                <a:srgbClr val="FF0000"/>
              </a:solidFill>
            </a:endParaRPr>
          </a:p>
        </p:txBody>
      </p:sp>
      <p:sp>
        <p:nvSpPr>
          <p:cNvPr id="10" name="TextBox 9">
            <a:extLst>
              <a:ext uri="{FF2B5EF4-FFF2-40B4-BE49-F238E27FC236}">
                <a16:creationId xmlns:a16="http://schemas.microsoft.com/office/drawing/2014/main" id="{AA9DD269-90B3-5745-8EDF-0C93DFFEEF9D}"/>
              </a:ext>
            </a:extLst>
          </p:cNvPr>
          <p:cNvSpPr txBox="1"/>
          <p:nvPr/>
        </p:nvSpPr>
        <p:spPr>
          <a:xfrm>
            <a:off x="6076950" y="-41123"/>
            <a:ext cx="6076950" cy="553998"/>
          </a:xfrm>
          <a:prstGeom prst="rect">
            <a:avLst/>
          </a:prstGeom>
          <a:noFill/>
        </p:spPr>
        <p:txBody>
          <a:bodyPr wrap="square" rtlCol="0">
            <a:spAutoFit/>
          </a:bodyPr>
          <a:lstStyle/>
          <a:p>
            <a:r>
              <a:rPr lang="en-US" sz="1500" dirty="0">
                <a:solidFill>
                  <a:srgbClr val="FF0000"/>
                </a:solidFill>
              </a:rPr>
              <a:t>FC affected by the smoothness of the surface (dependent on kernel BW).</a:t>
            </a:r>
          </a:p>
          <a:p>
            <a:r>
              <a:rPr lang="en-US" sz="1500" dirty="0">
                <a:solidFill>
                  <a:srgbClr val="FF0000"/>
                </a:solidFill>
              </a:rPr>
              <a:t>Only ranking is maintained.</a:t>
            </a:r>
          </a:p>
        </p:txBody>
      </p:sp>
    </p:spTree>
    <p:extLst>
      <p:ext uri="{BB962C8B-B14F-4D97-AF65-F5344CB8AC3E}">
        <p14:creationId xmlns:p14="http://schemas.microsoft.com/office/powerpoint/2010/main" val="1909327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16664"/>
            <a:ext cx="12192000" cy="3447098"/>
          </a:xfrm>
          <a:prstGeom prst="rect">
            <a:avLst/>
          </a:prstGeom>
          <a:noFill/>
        </p:spPr>
        <p:txBody>
          <a:bodyPr wrap="square" rtlCol="0">
            <a:spAutoFit/>
          </a:bodyPr>
          <a:lstStyle/>
          <a:p>
            <a:pPr marL="342900" indent="-342900">
              <a:buFont typeface="Arial" panose="020B0604020202020204" pitchFamily="34" charset="0"/>
              <a:buChar char="•"/>
            </a:pPr>
            <a:r>
              <a:rPr lang="en-US" sz="1600" dirty="0"/>
              <a:t>Selected regions consist 40.6% possible contacts out of all chr1 possible contacts (~19M). </a:t>
            </a:r>
          </a:p>
          <a:p>
            <a:pPr marL="342900" indent="-342900">
              <a:buFont typeface="Arial" panose="020B0604020202020204" pitchFamily="34" charset="0"/>
              <a:buChar char="•"/>
            </a:pPr>
            <a:r>
              <a:rPr lang="en-US" sz="1600" dirty="0"/>
              <a:t>Percentages and boxplot below are relative to these 40.6%. </a:t>
            </a:r>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endParaRPr lang="en-US" sz="1600" dirty="0"/>
          </a:p>
          <a:p>
            <a:endParaRPr lang="en-US" sz="1600" dirty="0"/>
          </a:p>
          <a:p>
            <a:endParaRPr lang="en-US" sz="1600" dirty="0"/>
          </a:p>
          <a:p>
            <a:pPr marL="342900" indent="-342900">
              <a:buFont typeface="Arial" panose="020B0604020202020204" pitchFamily="34" charset="0"/>
              <a:buChar char="•"/>
            </a:pPr>
            <a:r>
              <a:rPr lang="en-US" b="1" dirty="0"/>
              <a:t>c</a:t>
            </a:r>
            <a:r>
              <a:rPr lang="en-US" b="1" baseline="-25000" dirty="0"/>
              <a:t>s</a:t>
            </a:r>
            <a:r>
              <a:rPr lang="en-US" b="1" dirty="0"/>
              <a:t> (within-dataset </a:t>
            </a:r>
            <a:r>
              <a:rPr lang="en-US" b="1" dirty="0" err="1"/>
              <a:t>HiCNorm</a:t>
            </a:r>
            <a:r>
              <a:rPr lang="en-US" b="1" dirty="0"/>
              <a:t> normalized, unscaled)</a:t>
            </a:r>
          </a:p>
          <a:p>
            <a:pPr marL="800100" lvl="1" indent="-342900">
              <a:buFont typeface="Arial" panose="020B0604020202020204" pitchFamily="34" charset="0"/>
              <a:buChar char="•"/>
            </a:pPr>
            <a:r>
              <a:rPr lang="en-US" sz="1400" dirty="0"/>
              <a:t>For all tissues, selected regions have &lt;50% contacts (meaning &gt;0 c</a:t>
            </a:r>
            <a:r>
              <a:rPr lang="en-US" sz="1400" baseline="-25000" dirty="0"/>
              <a:t>s</a:t>
            </a:r>
            <a:r>
              <a:rPr lang="en-US" sz="1400" dirty="0"/>
              <a:t>)</a:t>
            </a:r>
          </a:p>
          <a:p>
            <a:pPr marL="800100" lvl="1" indent="-342900">
              <a:buFont typeface="Arial" panose="020B0604020202020204" pitchFamily="34" charset="0"/>
              <a:buChar char="•"/>
            </a:pPr>
            <a:r>
              <a:rPr lang="en-US" sz="1400" dirty="0"/>
              <a:t>For most tissues (15 out of 21), these contacts are outliers. See boxplot representing these 15 tissues and another representing the 6 tissues that have slightly more LR contacts.</a:t>
            </a:r>
          </a:p>
          <a:p>
            <a:pPr marL="800100" lvl="1" indent="-342900">
              <a:buFont typeface="Arial" panose="020B0604020202020204" pitchFamily="34" charset="0"/>
              <a:buChar char="•"/>
            </a:pPr>
            <a:r>
              <a:rPr lang="en-US" sz="1400" dirty="0"/>
              <a:t>Tissues differ in the upper-bound value.</a:t>
            </a:r>
          </a:p>
        </p:txBody>
      </p:sp>
      <p:pic>
        <p:nvPicPr>
          <p:cNvPr id="3" name="Picture 2" descr="Chart&#10;&#10;Description automatically generated">
            <a:extLst>
              <a:ext uri="{FF2B5EF4-FFF2-40B4-BE49-F238E27FC236}">
                <a16:creationId xmlns:a16="http://schemas.microsoft.com/office/drawing/2014/main" id="{786604D1-9AB9-5F44-BC1C-F05B5B6914B1}"/>
              </a:ext>
            </a:extLst>
          </p:cNvPr>
          <p:cNvPicPr>
            <a:picLocks noChangeAspect="1"/>
          </p:cNvPicPr>
          <p:nvPr/>
        </p:nvPicPr>
        <p:blipFill>
          <a:blip r:embed="rId2"/>
          <a:stretch>
            <a:fillRect/>
          </a:stretch>
        </p:blipFill>
        <p:spPr>
          <a:xfrm>
            <a:off x="1111623" y="1209093"/>
            <a:ext cx="9994833" cy="1665805"/>
          </a:xfrm>
          <a:prstGeom prst="rect">
            <a:avLst/>
          </a:prstGeom>
        </p:spPr>
      </p:pic>
      <p:sp>
        <p:nvSpPr>
          <p:cNvPr id="6" name="Title 1">
            <a:extLst>
              <a:ext uri="{FF2B5EF4-FFF2-40B4-BE49-F238E27FC236}">
                <a16:creationId xmlns:a16="http://schemas.microsoft.com/office/drawing/2014/main" id="{1495D3A9-665D-5B4A-92A9-25D4A299B80E}"/>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map value distribution - c</a:t>
            </a:r>
            <a:r>
              <a:rPr lang="en-US" sz="3000" b="1" baseline="-25000" dirty="0">
                <a:solidFill>
                  <a:srgbClr val="000090"/>
                </a:solidFill>
                <a:latin typeface="+mn-lt"/>
              </a:rPr>
              <a:t>s</a:t>
            </a:r>
          </a:p>
        </p:txBody>
      </p:sp>
      <p:sp>
        <p:nvSpPr>
          <p:cNvPr id="2" name="TextBox 1">
            <a:extLst>
              <a:ext uri="{FF2B5EF4-FFF2-40B4-BE49-F238E27FC236}">
                <a16:creationId xmlns:a16="http://schemas.microsoft.com/office/drawing/2014/main" id="{B3FB9367-3E4F-EE49-B984-54D607AA139C}"/>
              </a:ext>
            </a:extLst>
          </p:cNvPr>
          <p:cNvSpPr txBox="1"/>
          <p:nvPr/>
        </p:nvSpPr>
        <p:spPr>
          <a:xfrm>
            <a:off x="896471" y="1209093"/>
            <a:ext cx="376518" cy="369332"/>
          </a:xfrm>
          <a:prstGeom prst="rect">
            <a:avLst/>
          </a:prstGeom>
          <a:noFill/>
        </p:spPr>
        <p:txBody>
          <a:bodyPr wrap="square" rtlCol="0">
            <a:spAutoFit/>
          </a:bodyPr>
          <a:lstStyle/>
          <a:p>
            <a:r>
              <a:rPr lang="en-US" dirty="0"/>
              <a:t>c</a:t>
            </a:r>
            <a:r>
              <a:rPr lang="en-US" baseline="-25000" dirty="0"/>
              <a:t>s</a:t>
            </a:r>
          </a:p>
        </p:txBody>
      </p:sp>
      <p:sp>
        <p:nvSpPr>
          <p:cNvPr id="8" name="TextBox 7">
            <a:extLst>
              <a:ext uri="{FF2B5EF4-FFF2-40B4-BE49-F238E27FC236}">
                <a16:creationId xmlns:a16="http://schemas.microsoft.com/office/drawing/2014/main" id="{C3983A48-5EE8-0E45-B8F2-D09CC5813C3C}"/>
              </a:ext>
            </a:extLst>
          </p:cNvPr>
          <p:cNvSpPr txBox="1"/>
          <p:nvPr/>
        </p:nvSpPr>
        <p:spPr>
          <a:xfrm>
            <a:off x="8937812" y="1209093"/>
            <a:ext cx="439271" cy="276999"/>
          </a:xfrm>
          <a:prstGeom prst="rect">
            <a:avLst/>
          </a:prstGeom>
          <a:noFill/>
        </p:spPr>
        <p:txBody>
          <a:bodyPr wrap="square" rtlCol="0">
            <a:spAutoFit/>
          </a:bodyPr>
          <a:lstStyle/>
          <a:p>
            <a:r>
              <a:rPr lang="en-US" baseline="-25000" dirty="0"/>
              <a:t>sim</a:t>
            </a:r>
          </a:p>
        </p:txBody>
      </p:sp>
      <p:sp>
        <p:nvSpPr>
          <p:cNvPr id="9" name="TextBox 8">
            <a:extLst>
              <a:ext uri="{FF2B5EF4-FFF2-40B4-BE49-F238E27FC236}">
                <a16:creationId xmlns:a16="http://schemas.microsoft.com/office/drawing/2014/main" id="{EDB5CB7E-8CE1-7844-8D6D-C15B2D54D16E}"/>
              </a:ext>
            </a:extLst>
          </p:cNvPr>
          <p:cNvSpPr txBox="1"/>
          <p:nvPr/>
        </p:nvSpPr>
        <p:spPr>
          <a:xfrm>
            <a:off x="4948518" y="1209093"/>
            <a:ext cx="376518" cy="369332"/>
          </a:xfrm>
          <a:prstGeom prst="rect">
            <a:avLst/>
          </a:prstGeom>
          <a:noFill/>
        </p:spPr>
        <p:txBody>
          <a:bodyPr wrap="square" rtlCol="0">
            <a:spAutoFit/>
          </a:bodyPr>
          <a:lstStyle/>
          <a:p>
            <a:r>
              <a:rPr lang="en-US" dirty="0"/>
              <a:t>c</a:t>
            </a:r>
            <a:r>
              <a:rPr lang="en-US" baseline="-25000" dirty="0"/>
              <a:t>p</a:t>
            </a:r>
          </a:p>
        </p:txBody>
      </p:sp>
      <p:cxnSp>
        <p:nvCxnSpPr>
          <p:cNvPr id="11" name="Straight Arrow Connector 10">
            <a:extLst>
              <a:ext uri="{FF2B5EF4-FFF2-40B4-BE49-F238E27FC236}">
                <a16:creationId xmlns:a16="http://schemas.microsoft.com/office/drawing/2014/main" id="{A755D49A-FF5C-8E47-9561-4E855D947DD1}"/>
              </a:ext>
            </a:extLst>
          </p:cNvPr>
          <p:cNvCxnSpPr/>
          <p:nvPr/>
        </p:nvCxnSpPr>
        <p:spPr>
          <a:xfrm>
            <a:off x="1715524" y="1689234"/>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9E80891-545D-6A44-BA5B-F9C832404F33}"/>
              </a:ext>
            </a:extLst>
          </p:cNvPr>
          <p:cNvCxnSpPr/>
          <p:nvPr/>
        </p:nvCxnSpPr>
        <p:spPr>
          <a:xfrm>
            <a:off x="2442475" y="2324102"/>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5" name="Picture 4" descr="Graphical user interface&#10;&#10;Description automatically generated">
            <a:extLst>
              <a:ext uri="{FF2B5EF4-FFF2-40B4-BE49-F238E27FC236}">
                <a16:creationId xmlns:a16="http://schemas.microsoft.com/office/drawing/2014/main" id="{D6AA9C21-43EF-AA46-A665-B1BC9FFEA9EE}"/>
              </a:ext>
            </a:extLst>
          </p:cNvPr>
          <p:cNvPicPr>
            <a:picLocks noChangeAspect="1"/>
          </p:cNvPicPr>
          <p:nvPr/>
        </p:nvPicPr>
        <p:blipFill rotWithShape="1">
          <a:blip r:embed="rId3"/>
          <a:srcRect l="49559" b="8115"/>
          <a:stretch/>
        </p:blipFill>
        <p:spPr>
          <a:xfrm>
            <a:off x="433441" y="4391395"/>
            <a:ext cx="5201411" cy="2368761"/>
          </a:xfrm>
          <a:prstGeom prst="rect">
            <a:avLst/>
          </a:prstGeom>
        </p:spPr>
      </p:pic>
      <p:pic>
        <p:nvPicPr>
          <p:cNvPr id="12" name="Picture 11" descr="Chart, box and whisker chart&#10;&#10;Description automatically generated">
            <a:extLst>
              <a:ext uri="{FF2B5EF4-FFF2-40B4-BE49-F238E27FC236}">
                <a16:creationId xmlns:a16="http://schemas.microsoft.com/office/drawing/2014/main" id="{DD2A4540-9631-9442-9584-8F2AD3D55D16}"/>
              </a:ext>
            </a:extLst>
          </p:cNvPr>
          <p:cNvPicPr>
            <a:picLocks noChangeAspect="1"/>
          </p:cNvPicPr>
          <p:nvPr/>
        </p:nvPicPr>
        <p:blipFill rotWithShape="1">
          <a:blip r:embed="rId4"/>
          <a:srcRect l="49559" b="8115"/>
          <a:stretch/>
        </p:blipFill>
        <p:spPr>
          <a:xfrm>
            <a:off x="6557150" y="4391395"/>
            <a:ext cx="5201410" cy="2368761"/>
          </a:xfrm>
          <a:prstGeom prst="rect">
            <a:avLst/>
          </a:prstGeom>
        </p:spPr>
      </p:pic>
      <p:sp>
        <p:nvSpPr>
          <p:cNvPr id="16" name="TextBox 15">
            <a:extLst>
              <a:ext uri="{FF2B5EF4-FFF2-40B4-BE49-F238E27FC236}">
                <a16:creationId xmlns:a16="http://schemas.microsoft.com/office/drawing/2014/main" id="{2B75A6BE-2739-7D40-8710-BD97667E3960}"/>
              </a:ext>
            </a:extLst>
          </p:cNvPr>
          <p:cNvSpPr txBox="1"/>
          <p:nvPr/>
        </p:nvSpPr>
        <p:spPr>
          <a:xfrm>
            <a:off x="775690" y="4724794"/>
            <a:ext cx="994598" cy="338554"/>
          </a:xfrm>
          <a:prstGeom prst="rect">
            <a:avLst/>
          </a:prstGeom>
          <a:noFill/>
        </p:spPr>
        <p:txBody>
          <a:bodyPr wrap="square" rtlCol="0">
            <a:spAutoFit/>
          </a:bodyPr>
          <a:lstStyle/>
          <a:p>
            <a:r>
              <a:rPr lang="en-US" sz="1600" dirty="0"/>
              <a:t>- outliers</a:t>
            </a:r>
          </a:p>
        </p:txBody>
      </p:sp>
      <p:sp>
        <p:nvSpPr>
          <p:cNvPr id="18" name="TextBox 17">
            <a:extLst>
              <a:ext uri="{FF2B5EF4-FFF2-40B4-BE49-F238E27FC236}">
                <a16:creationId xmlns:a16="http://schemas.microsoft.com/office/drawing/2014/main" id="{E107F8C2-8E09-2045-A8FC-3E27C4292BA0}"/>
              </a:ext>
            </a:extLst>
          </p:cNvPr>
          <p:cNvSpPr txBox="1"/>
          <p:nvPr/>
        </p:nvSpPr>
        <p:spPr>
          <a:xfrm>
            <a:off x="3359100" y="4725847"/>
            <a:ext cx="994598" cy="338554"/>
          </a:xfrm>
          <a:prstGeom prst="rect">
            <a:avLst/>
          </a:prstGeom>
          <a:noFill/>
        </p:spPr>
        <p:txBody>
          <a:bodyPr wrap="square" rtlCol="0">
            <a:spAutoFit/>
          </a:bodyPr>
          <a:lstStyle/>
          <a:p>
            <a:r>
              <a:rPr lang="en-US" sz="1600" dirty="0"/>
              <a:t>+ outliers</a:t>
            </a:r>
          </a:p>
        </p:txBody>
      </p:sp>
      <p:sp>
        <p:nvSpPr>
          <p:cNvPr id="19" name="TextBox 18">
            <a:extLst>
              <a:ext uri="{FF2B5EF4-FFF2-40B4-BE49-F238E27FC236}">
                <a16:creationId xmlns:a16="http://schemas.microsoft.com/office/drawing/2014/main" id="{5BF0B150-D517-A442-B9E4-8799B4FDFE76}"/>
              </a:ext>
            </a:extLst>
          </p:cNvPr>
          <p:cNvSpPr txBox="1"/>
          <p:nvPr/>
        </p:nvSpPr>
        <p:spPr>
          <a:xfrm>
            <a:off x="0" y="4153804"/>
            <a:ext cx="4296778" cy="369332"/>
          </a:xfrm>
          <a:prstGeom prst="rect">
            <a:avLst/>
          </a:prstGeom>
          <a:noFill/>
        </p:spPr>
        <p:txBody>
          <a:bodyPr wrap="square" rtlCol="0">
            <a:spAutoFit/>
          </a:bodyPr>
          <a:lstStyle/>
          <a:p>
            <a:r>
              <a:rPr lang="en-US" dirty="0"/>
              <a:t>Bl (representative of 15) – 16.22% contacts</a:t>
            </a:r>
            <a:endParaRPr lang="en-US" baseline="-25000" dirty="0"/>
          </a:p>
        </p:txBody>
      </p:sp>
      <p:sp>
        <p:nvSpPr>
          <p:cNvPr id="17" name="TextBox 16">
            <a:extLst>
              <a:ext uri="{FF2B5EF4-FFF2-40B4-BE49-F238E27FC236}">
                <a16:creationId xmlns:a16="http://schemas.microsoft.com/office/drawing/2014/main" id="{10B67A4E-4EBE-9A4C-9E16-6B1716DFA5E0}"/>
              </a:ext>
            </a:extLst>
          </p:cNvPr>
          <p:cNvSpPr txBox="1"/>
          <p:nvPr/>
        </p:nvSpPr>
        <p:spPr>
          <a:xfrm>
            <a:off x="6109039" y="4159092"/>
            <a:ext cx="4296778" cy="369332"/>
          </a:xfrm>
          <a:prstGeom prst="rect">
            <a:avLst/>
          </a:prstGeom>
          <a:noFill/>
        </p:spPr>
        <p:txBody>
          <a:bodyPr wrap="square" rtlCol="0">
            <a:spAutoFit/>
          </a:bodyPr>
          <a:lstStyle/>
          <a:p>
            <a:r>
              <a:rPr lang="en-US" dirty="0"/>
              <a:t>FC (representative of 6) – 49.14% contacts</a:t>
            </a:r>
            <a:endParaRPr lang="en-US" baseline="-25000" dirty="0"/>
          </a:p>
        </p:txBody>
      </p:sp>
    </p:spTree>
    <p:extLst>
      <p:ext uri="{BB962C8B-B14F-4D97-AF65-F5344CB8AC3E}">
        <p14:creationId xmlns:p14="http://schemas.microsoft.com/office/powerpoint/2010/main" val="1365031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16664"/>
            <a:ext cx="12192000" cy="3231654"/>
          </a:xfrm>
          <a:prstGeom prst="rect">
            <a:avLst/>
          </a:prstGeom>
          <a:noFill/>
        </p:spPr>
        <p:txBody>
          <a:bodyPr wrap="square" rtlCol="0">
            <a:spAutoFit/>
          </a:bodyPr>
          <a:lstStyle/>
          <a:p>
            <a:pPr marL="342900" indent="-342900">
              <a:buFont typeface="Arial" panose="020B0604020202020204" pitchFamily="34" charset="0"/>
              <a:buChar char="•"/>
            </a:pPr>
            <a:r>
              <a:rPr lang="en-US" sz="1600" dirty="0"/>
              <a:t>Selected regions consist 40.6% possible contacts out of all chr1 possible contacts (~19M). </a:t>
            </a:r>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endParaRPr lang="en-US" sz="1600" dirty="0"/>
          </a:p>
          <a:p>
            <a:endParaRPr lang="en-US" sz="1600" dirty="0"/>
          </a:p>
          <a:p>
            <a:endParaRPr lang="en-US" sz="1600" dirty="0"/>
          </a:p>
          <a:p>
            <a:pPr marL="342900" indent="-342900">
              <a:buFont typeface="Arial" panose="020B0604020202020204" pitchFamily="34" charset="0"/>
              <a:buChar char="•"/>
            </a:pPr>
            <a:r>
              <a:rPr lang="en-US" b="1" dirty="0"/>
              <a:t>c</a:t>
            </a:r>
            <a:r>
              <a:rPr lang="en-US" b="1" baseline="-25000" dirty="0"/>
              <a:t>s</a:t>
            </a:r>
            <a:r>
              <a:rPr lang="en-US" b="1" dirty="0"/>
              <a:t> (within-dataset </a:t>
            </a:r>
            <a:r>
              <a:rPr lang="en-US" b="1" dirty="0" err="1"/>
              <a:t>HiCNorm</a:t>
            </a:r>
            <a:r>
              <a:rPr lang="en-US" b="1" dirty="0"/>
              <a:t> normalized, unscaled)</a:t>
            </a:r>
          </a:p>
          <a:p>
            <a:pPr marL="800100" lvl="1" indent="-342900">
              <a:buFont typeface="Arial" panose="020B0604020202020204" pitchFamily="34" charset="0"/>
              <a:buChar char="•"/>
            </a:pPr>
            <a:r>
              <a:rPr lang="en-US" sz="1400" dirty="0"/>
              <a:t>The distribution shape of contact values across tissues (selected regions only) can be divided into 2 groups (see representative plots below).</a:t>
            </a:r>
          </a:p>
          <a:p>
            <a:pPr marL="800100" lvl="1" indent="-342900">
              <a:buFont typeface="Arial" panose="020B0604020202020204" pitchFamily="34" charset="0"/>
              <a:buChar char="•"/>
            </a:pPr>
            <a:r>
              <a:rPr lang="en-US" sz="1400" dirty="0"/>
              <a:t>Tissues differ in the upper extreme values. </a:t>
            </a:r>
          </a:p>
          <a:p>
            <a:pPr marL="800100" lvl="1" indent="-342900">
              <a:buFont typeface="Arial" panose="020B0604020202020204" pitchFamily="34" charset="0"/>
              <a:buChar char="•"/>
            </a:pPr>
            <a:endParaRPr lang="en-US" sz="1400" dirty="0"/>
          </a:p>
        </p:txBody>
      </p:sp>
      <p:pic>
        <p:nvPicPr>
          <p:cNvPr id="3" name="Picture 2" descr="Chart&#10;&#10;Description automatically generated">
            <a:extLst>
              <a:ext uri="{FF2B5EF4-FFF2-40B4-BE49-F238E27FC236}">
                <a16:creationId xmlns:a16="http://schemas.microsoft.com/office/drawing/2014/main" id="{786604D1-9AB9-5F44-BC1C-F05B5B6914B1}"/>
              </a:ext>
            </a:extLst>
          </p:cNvPr>
          <p:cNvPicPr>
            <a:picLocks noChangeAspect="1"/>
          </p:cNvPicPr>
          <p:nvPr/>
        </p:nvPicPr>
        <p:blipFill>
          <a:blip r:embed="rId2"/>
          <a:stretch>
            <a:fillRect/>
          </a:stretch>
        </p:blipFill>
        <p:spPr>
          <a:xfrm>
            <a:off x="1111623" y="1209093"/>
            <a:ext cx="9994833" cy="1665805"/>
          </a:xfrm>
          <a:prstGeom prst="rect">
            <a:avLst/>
          </a:prstGeom>
        </p:spPr>
      </p:pic>
      <p:sp>
        <p:nvSpPr>
          <p:cNvPr id="2" name="TextBox 1">
            <a:extLst>
              <a:ext uri="{FF2B5EF4-FFF2-40B4-BE49-F238E27FC236}">
                <a16:creationId xmlns:a16="http://schemas.microsoft.com/office/drawing/2014/main" id="{B3FB9367-3E4F-EE49-B984-54D607AA139C}"/>
              </a:ext>
            </a:extLst>
          </p:cNvPr>
          <p:cNvSpPr txBox="1"/>
          <p:nvPr/>
        </p:nvSpPr>
        <p:spPr>
          <a:xfrm>
            <a:off x="896471" y="1209093"/>
            <a:ext cx="376518" cy="369332"/>
          </a:xfrm>
          <a:prstGeom prst="rect">
            <a:avLst/>
          </a:prstGeom>
          <a:noFill/>
        </p:spPr>
        <p:txBody>
          <a:bodyPr wrap="square" rtlCol="0">
            <a:spAutoFit/>
          </a:bodyPr>
          <a:lstStyle/>
          <a:p>
            <a:r>
              <a:rPr lang="en-US" dirty="0"/>
              <a:t>c</a:t>
            </a:r>
            <a:r>
              <a:rPr lang="en-US" baseline="-25000" dirty="0"/>
              <a:t>s</a:t>
            </a:r>
          </a:p>
        </p:txBody>
      </p:sp>
      <p:sp>
        <p:nvSpPr>
          <p:cNvPr id="8" name="TextBox 7">
            <a:extLst>
              <a:ext uri="{FF2B5EF4-FFF2-40B4-BE49-F238E27FC236}">
                <a16:creationId xmlns:a16="http://schemas.microsoft.com/office/drawing/2014/main" id="{C3983A48-5EE8-0E45-B8F2-D09CC5813C3C}"/>
              </a:ext>
            </a:extLst>
          </p:cNvPr>
          <p:cNvSpPr txBox="1"/>
          <p:nvPr/>
        </p:nvSpPr>
        <p:spPr>
          <a:xfrm>
            <a:off x="8937812" y="1209093"/>
            <a:ext cx="439271" cy="276999"/>
          </a:xfrm>
          <a:prstGeom prst="rect">
            <a:avLst/>
          </a:prstGeom>
          <a:noFill/>
        </p:spPr>
        <p:txBody>
          <a:bodyPr wrap="square" rtlCol="0">
            <a:spAutoFit/>
          </a:bodyPr>
          <a:lstStyle/>
          <a:p>
            <a:r>
              <a:rPr lang="en-US" baseline="-25000" dirty="0"/>
              <a:t>sim</a:t>
            </a:r>
          </a:p>
        </p:txBody>
      </p:sp>
      <p:sp>
        <p:nvSpPr>
          <p:cNvPr id="9" name="TextBox 8">
            <a:extLst>
              <a:ext uri="{FF2B5EF4-FFF2-40B4-BE49-F238E27FC236}">
                <a16:creationId xmlns:a16="http://schemas.microsoft.com/office/drawing/2014/main" id="{EDB5CB7E-8CE1-7844-8D6D-C15B2D54D16E}"/>
              </a:ext>
            </a:extLst>
          </p:cNvPr>
          <p:cNvSpPr txBox="1"/>
          <p:nvPr/>
        </p:nvSpPr>
        <p:spPr>
          <a:xfrm>
            <a:off x="4948518" y="1209093"/>
            <a:ext cx="376518" cy="369332"/>
          </a:xfrm>
          <a:prstGeom prst="rect">
            <a:avLst/>
          </a:prstGeom>
          <a:noFill/>
        </p:spPr>
        <p:txBody>
          <a:bodyPr wrap="square" rtlCol="0">
            <a:spAutoFit/>
          </a:bodyPr>
          <a:lstStyle/>
          <a:p>
            <a:r>
              <a:rPr lang="en-US" dirty="0"/>
              <a:t>c</a:t>
            </a:r>
            <a:r>
              <a:rPr lang="en-US" baseline="-25000" dirty="0"/>
              <a:t>p</a:t>
            </a:r>
          </a:p>
        </p:txBody>
      </p:sp>
      <p:cxnSp>
        <p:nvCxnSpPr>
          <p:cNvPr id="11" name="Straight Arrow Connector 10">
            <a:extLst>
              <a:ext uri="{FF2B5EF4-FFF2-40B4-BE49-F238E27FC236}">
                <a16:creationId xmlns:a16="http://schemas.microsoft.com/office/drawing/2014/main" id="{A755D49A-FF5C-8E47-9561-4E855D947DD1}"/>
              </a:ext>
            </a:extLst>
          </p:cNvPr>
          <p:cNvCxnSpPr/>
          <p:nvPr/>
        </p:nvCxnSpPr>
        <p:spPr>
          <a:xfrm>
            <a:off x="1715524" y="1689234"/>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9E80891-545D-6A44-BA5B-F9C832404F33}"/>
              </a:ext>
            </a:extLst>
          </p:cNvPr>
          <p:cNvCxnSpPr/>
          <p:nvPr/>
        </p:nvCxnSpPr>
        <p:spPr>
          <a:xfrm>
            <a:off x="2442475" y="2324102"/>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8A2BABE7-04EB-4049-AB11-A273199EEAEA}"/>
              </a:ext>
            </a:extLst>
          </p:cNvPr>
          <p:cNvPicPr>
            <a:picLocks noChangeAspect="1"/>
          </p:cNvPicPr>
          <p:nvPr/>
        </p:nvPicPr>
        <p:blipFill>
          <a:blip r:embed="rId3"/>
          <a:stretch>
            <a:fillRect/>
          </a:stretch>
        </p:blipFill>
        <p:spPr>
          <a:xfrm>
            <a:off x="3313224" y="3807485"/>
            <a:ext cx="5565552" cy="2736202"/>
          </a:xfrm>
          <a:prstGeom prst="rect">
            <a:avLst/>
          </a:prstGeom>
        </p:spPr>
      </p:pic>
      <p:sp>
        <p:nvSpPr>
          <p:cNvPr id="10" name="Rectangle 9">
            <a:extLst>
              <a:ext uri="{FF2B5EF4-FFF2-40B4-BE49-F238E27FC236}">
                <a16:creationId xmlns:a16="http://schemas.microsoft.com/office/drawing/2014/main" id="{465A2DA1-362B-B24A-86DE-0977D65316D9}"/>
              </a:ext>
            </a:extLst>
          </p:cNvPr>
          <p:cNvSpPr/>
          <p:nvPr/>
        </p:nvSpPr>
        <p:spPr>
          <a:xfrm>
            <a:off x="7711206" y="4144152"/>
            <a:ext cx="970137" cy="369332"/>
          </a:xfrm>
          <a:prstGeom prst="rect">
            <a:avLst/>
          </a:prstGeom>
        </p:spPr>
        <p:txBody>
          <a:bodyPr wrap="none">
            <a:spAutoFit/>
          </a:bodyPr>
          <a:lstStyle/>
          <a:p>
            <a:r>
              <a:rPr lang="en-US" dirty="0"/>
              <a:t>majority</a:t>
            </a:r>
          </a:p>
        </p:txBody>
      </p:sp>
      <p:sp>
        <p:nvSpPr>
          <p:cNvPr id="20" name="Rectangle 19">
            <a:extLst>
              <a:ext uri="{FF2B5EF4-FFF2-40B4-BE49-F238E27FC236}">
                <a16:creationId xmlns:a16="http://schemas.microsoft.com/office/drawing/2014/main" id="{6341731B-2541-3D40-9802-7089EC2E4BDB}"/>
              </a:ext>
            </a:extLst>
          </p:cNvPr>
          <p:cNvSpPr/>
          <p:nvPr/>
        </p:nvSpPr>
        <p:spPr>
          <a:xfrm>
            <a:off x="8937812" y="6266688"/>
            <a:ext cx="1509067" cy="276999"/>
          </a:xfrm>
          <a:prstGeom prst="rect">
            <a:avLst/>
          </a:prstGeom>
        </p:spPr>
        <p:txBody>
          <a:bodyPr wrap="none">
            <a:spAutoFit/>
          </a:bodyPr>
          <a:lstStyle/>
          <a:p>
            <a:r>
              <a:rPr lang="en-US" sz="1200" dirty="0"/>
              <a:t>*x-axis trimmed [0,6]</a:t>
            </a:r>
          </a:p>
        </p:txBody>
      </p:sp>
      <p:sp>
        <p:nvSpPr>
          <p:cNvPr id="21" name="Title 1">
            <a:extLst>
              <a:ext uri="{FF2B5EF4-FFF2-40B4-BE49-F238E27FC236}">
                <a16:creationId xmlns:a16="http://schemas.microsoft.com/office/drawing/2014/main" id="{98B1A80A-64DF-6F41-BED5-604690E91831}"/>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map value distribution - c</a:t>
            </a:r>
            <a:r>
              <a:rPr lang="en-US" sz="3000" b="1" baseline="-25000" dirty="0">
                <a:solidFill>
                  <a:srgbClr val="000090"/>
                </a:solidFill>
                <a:latin typeface="+mn-lt"/>
              </a:rPr>
              <a:t>s</a:t>
            </a:r>
          </a:p>
        </p:txBody>
      </p:sp>
    </p:spTree>
    <p:extLst>
      <p:ext uri="{BB962C8B-B14F-4D97-AF65-F5344CB8AC3E}">
        <p14:creationId xmlns:p14="http://schemas.microsoft.com/office/powerpoint/2010/main" val="32168433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16664"/>
            <a:ext cx="12192000" cy="2585323"/>
          </a:xfrm>
          <a:prstGeom prst="rect">
            <a:avLst/>
          </a:prstGeom>
          <a:noFill/>
        </p:spPr>
        <p:txBody>
          <a:bodyPr wrap="square" rtlCol="0">
            <a:spAutoFit/>
          </a:bodyPr>
          <a:lstStyle/>
          <a:p>
            <a:pPr marL="342900" indent="-342900">
              <a:buFont typeface="Arial" panose="020B0604020202020204" pitchFamily="34" charset="0"/>
              <a:buChar char="•"/>
            </a:pPr>
            <a:r>
              <a:rPr lang="en-US" sz="1600" dirty="0"/>
              <a:t>Selected regions consist 40.6% possible contacts out of all chr1 possible contacts (~19M). </a:t>
            </a:r>
          </a:p>
          <a:p>
            <a:pPr marL="342900" indent="-342900">
              <a:buFont typeface="Arial" panose="020B0604020202020204" pitchFamily="34" charset="0"/>
              <a:buChar char="•"/>
            </a:pPr>
            <a:r>
              <a:rPr lang="en-US" sz="1600" dirty="0"/>
              <a:t>Percentages and boxplot below are relative to these 40.6%. </a:t>
            </a:r>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endParaRPr lang="en-US" sz="1600" dirty="0"/>
          </a:p>
          <a:p>
            <a:endParaRPr lang="en-US" sz="1600" dirty="0"/>
          </a:p>
          <a:p>
            <a:endParaRPr lang="en-US" sz="1600" dirty="0"/>
          </a:p>
          <a:p>
            <a:pPr marL="342900" indent="-342900">
              <a:buFont typeface="Arial" panose="020B0604020202020204" pitchFamily="34" charset="0"/>
              <a:buChar char="•"/>
            </a:pPr>
            <a:r>
              <a:rPr lang="en-US" b="1" dirty="0" err="1"/>
              <a:t>c</a:t>
            </a:r>
            <a:r>
              <a:rPr lang="en-US" b="1" baseline="-25000" dirty="0" err="1"/>
              <a:t>sim</a:t>
            </a:r>
            <a:r>
              <a:rPr lang="en-US" b="1" dirty="0"/>
              <a:t> (frequency, unscaled)</a:t>
            </a:r>
          </a:p>
        </p:txBody>
      </p:sp>
      <p:pic>
        <p:nvPicPr>
          <p:cNvPr id="3" name="Picture 2" descr="Chart&#10;&#10;Description automatically generated">
            <a:extLst>
              <a:ext uri="{FF2B5EF4-FFF2-40B4-BE49-F238E27FC236}">
                <a16:creationId xmlns:a16="http://schemas.microsoft.com/office/drawing/2014/main" id="{786604D1-9AB9-5F44-BC1C-F05B5B6914B1}"/>
              </a:ext>
            </a:extLst>
          </p:cNvPr>
          <p:cNvPicPr>
            <a:picLocks noChangeAspect="1"/>
          </p:cNvPicPr>
          <p:nvPr/>
        </p:nvPicPr>
        <p:blipFill>
          <a:blip r:embed="rId3"/>
          <a:stretch>
            <a:fillRect/>
          </a:stretch>
        </p:blipFill>
        <p:spPr>
          <a:xfrm>
            <a:off x="1111623" y="1209093"/>
            <a:ext cx="9994833" cy="1665805"/>
          </a:xfrm>
          <a:prstGeom prst="rect">
            <a:avLst/>
          </a:prstGeom>
        </p:spPr>
      </p:pic>
      <p:sp>
        <p:nvSpPr>
          <p:cNvPr id="2" name="TextBox 1">
            <a:extLst>
              <a:ext uri="{FF2B5EF4-FFF2-40B4-BE49-F238E27FC236}">
                <a16:creationId xmlns:a16="http://schemas.microsoft.com/office/drawing/2014/main" id="{B3FB9367-3E4F-EE49-B984-54D607AA139C}"/>
              </a:ext>
            </a:extLst>
          </p:cNvPr>
          <p:cNvSpPr txBox="1"/>
          <p:nvPr/>
        </p:nvSpPr>
        <p:spPr>
          <a:xfrm>
            <a:off x="896471" y="1209093"/>
            <a:ext cx="376518" cy="369332"/>
          </a:xfrm>
          <a:prstGeom prst="rect">
            <a:avLst/>
          </a:prstGeom>
          <a:noFill/>
        </p:spPr>
        <p:txBody>
          <a:bodyPr wrap="square" rtlCol="0">
            <a:spAutoFit/>
          </a:bodyPr>
          <a:lstStyle/>
          <a:p>
            <a:r>
              <a:rPr lang="en-US" dirty="0"/>
              <a:t>c</a:t>
            </a:r>
            <a:r>
              <a:rPr lang="en-US" baseline="-25000" dirty="0"/>
              <a:t>s</a:t>
            </a:r>
          </a:p>
        </p:txBody>
      </p:sp>
      <p:sp>
        <p:nvSpPr>
          <p:cNvPr id="8" name="TextBox 7">
            <a:extLst>
              <a:ext uri="{FF2B5EF4-FFF2-40B4-BE49-F238E27FC236}">
                <a16:creationId xmlns:a16="http://schemas.microsoft.com/office/drawing/2014/main" id="{C3983A48-5EE8-0E45-B8F2-D09CC5813C3C}"/>
              </a:ext>
            </a:extLst>
          </p:cNvPr>
          <p:cNvSpPr txBox="1"/>
          <p:nvPr/>
        </p:nvSpPr>
        <p:spPr>
          <a:xfrm>
            <a:off x="8937812" y="1209093"/>
            <a:ext cx="439271" cy="276999"/>
          </a:xfrm>
          <a:prstGeom prst="rect">
            <a:avLst/>
          </a:prstGeom>
          <a:noFill/>
        </p:spPr>
        <p:txBody>
          <a:bodyPr wrap="square" rtlCol="0">
            <a:spAutoFit/>
          </a:bodyPr>
          <a:lstStyle/>
          <a:p>
            <a:r>
              <a:rPr lang="en-US" baseline="-25000" dirty="0"/>
              <a:t>sim</a:t>
            </a:r>
          </a:p>
        </p:txBody>
      </p:sp>
      <p:sp>
        <p:nvSpPr>
          <p:cNvPr id="9" name="TextBox 8">
            <a:extLst>
              <a:ext uri="{FF2B5EF4-FFF2-40B4-BE49-F238E27FC236}">
                <a16:creationId xmlns:a16="http://schemas.microsoft.com/office/drawing/2014/main" id="{EDB5CB7E-8CE1-7844-8D6D-C15B2D54D16E}"/>
              </a:ext>
            </a:extLst>
          </p:cNvPr>
          <p:cNvSpPr txBox="1"/>
          <p:nvPr/>
        </p:nvSpPr>
        <p:spPr>
          <a:xfrm>
            <a:off x="4948518" y="1209093"/>
            <a:ext cx="376518" cy="369332"/>
          </a:xfrm>
          <a:prstGeom prst="rect">
            <a:avLst/>
          </a:prstGeom>
          <a:noFill/>
        </p:spPr>
        <p:txBody>
          <a:bodyPr wrap="square" rtlCol="0">
            <a:spAutoFit/>
          </a:bodyPr>
          <a:lstStyle/>
          <a:p>
            <a:r>
              <a:rPr lang="en-US" dirty="0"/>
              <a:t>c</a:t>
            </a:r>
            <a:r>
              <a:rPr lang="en-US" baseline="-25000" dirty="0"/>
              <a:t>p</a:t>
            </a:r>
          </a:p>
        </p:txBody>
      </p:sp>
      <p:cxnSp>
        <p:nvCxnSpPr>
          <p:cNvPr id="11" name="Straight Arrow Connector 10">
            <a:extLst>
              <a:ext uri="{FF2B5EF4-FFF2-40B4-BE49-F238E27FC236}">
                <a16:creationId xmlns:a16="http://schemas.microsoft.com/office/drawing/2014/main" id="{A755D49A-FF5C-8E47-9561-4E855D947DD1}"/>
              </a:ext>
            </a:extLst>
          </p:cNvPr>
          <p:cNvCxnSpPr/>
          <p:nvPr/>
        </p:nvCxnSpPr>
        <p:spPr>
          <a:xfrm>
            <a:off x="1715524" y="1689234"/>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9E80891-545D-6A44-BA5B-F9C832404F33}"/>
              </a:ext>
            </a:extLst>
          </p:cNvPr>
          <p:cNvCxnSpPr/>
          <p:nvPr/>
        </p:nvCxnSpPr>
        <p:spPr>
          <a:xfrm>
            <a:off x="2442475" y="2324102"/>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4" name="Table 4">
            <a:extLst>
              <a:ext uri="{FF2B5EF4-FFF2-40B4-BE49-F238E27FC236}">
                <a16:creationId xmlns:a16="http://schemas.microsoft.com/office/drawing/2014/main" id="{CF378A7B-5C5B-3A4E-B834-3C3BBA47E22E}"/>
              </a:ext>
            </a:extLst>
          </p:cNvPr>
          <p:cNvGraphicFramePr>
            <a:graphicFrameLocks noGrp="1"/>
          </p:cNvGraphicFramePr>
          <p:nvPr>
            <p:extLst>
              <p:ext uri="{D42A27DB-BD31-4B8C-83A1-F6EECF244321}">
                <p14:modId xmlns:p14="http://schemas.microsoft.com/office/powerpoint/2010/main" val="2701814404"/>
              </p:ext>
            </p:extLst>
          </p:nvPr>
        </p:nvGraphicFramePr>
        <p:xfrm>
          <a:off x="237610" y="3561795"/>
          <a:ext cx="6618598" cy="1847732"/>
        </p:xfrm>
        <a:graphic>
          <a:graphicData uri="http://schemas.openxmlformats.org/drawingml/2006/table">
            <a:tbl>
              <a:tblPr firstRow="1" bandRow="1">
                <a:tableStyleId>{073A0DAA-6AF3-43AB-8588-CEC1D06C72B9}</a:tableStyleId>
              </a:tblPr>
              <a:tblGrid>
                <a:gridCol w="2023454">
                  <a:extLst>
                    <a:ext uri="{9D8B030D-6E8A-4147-A177-3AD203B41FA5}">
                      <a16:colId xmlns:a16="http://schemas.microsoft.com/office/drawing/2014/main" val="3870889723"/>
                    </a:ext>
                  </a:extLst>
                </a:gridCol>
                <a:gridCol w="1148786">
                  <a:extLst>
                    <a:ext uri="{9D8B030D-6E8A-4147-A177-3AD203B41FA5}">
                      <a16:colId xmlns:a16="http://schemas.microsoft.com/office/drawing/2014/main" val="1388563194"/>
                    </a:ext>
                  </a:extLst>
                </a:gridCol>
                <a:gridCol w="1148786">
                  <a:extLst>
                    <a:ext uri="{9D8B030D-6E8A-4147-A177-3AD203B41FA5}">
                      <a16:colId xmlns:a16="http://schemas.microsoft.com/office/drawing/2014/main" val="3101432667"/>
                    </a:ext>
                  </a:extLst>
                </a:gridCol>
                <a:gridCol w="1148786">
                  <a:extLst>
                    <a:ext uri="{9D8B030D-6E8A-4147-A177-3AD203B41FA5}">
                      <a16:colId xmlns:a16="http://schemas.microsoft.com/office/drawing/2014/main" val="1088292530"/>
                    </a:ext>
                  </a:extLst>
                </a:gridCol>
                <a:gridCol w="1148786">
                  <a:extLst>
                    <a:ext uri="{9D8B030D-6E8A-4147-A177-3AD203B41FA5}">
                      <a16:colId xmlns:a16="http://schemas.microsoft.com/office/drawing/2014/main" val="324271103"/>
                    </a:ext>
                  </a:extLst>
                </a:gridCol>
              </a:tblGrid>
              <a:tr h="296974">
                <a:tc rowSpan="2">
                  <a:txBody>
                    <a:bodyPr/>
                    <a:lstStyle/>
                    <a:p>
                      <a:pPr algn="ctr"/>
                      <a:r>
                        <a:rPr lang="en-US" sz="1400" dirty="0"/>
                        <a:t>Type</a:t>
                      </a:r>
                    </a:p>
                  </a:txBody>
                  <a:tcPr anchor="ctr"/>
                </a:tc>
                <a:tc gridSpan="4">
                  <a:txBody>
                    <a:bodyPr/>
                    <a:lstStyle/>
                    <a:p>
                      <a:pPr algn="ctr"/>
                      <a:r>
                        <a:rPr lang="en-US" sz="1400" dirty="0"/>
                        <a:t>% Contacts in selected regions per cut-off</a:t>
                      </a:r>
                    </a:p>
                  </a:txBody>
                  <a:tcPr anchor="ctr"/>
                </a:tc>
                <a:tc hMerge="1">
                  <a:txBody>
                    <a:bodyPr/>
                    <a:lstStyle/>
                    <a:p>
                      <a:pPr algn="ctr"/>
                      <a:endParaRPr lang="en-US" dirty="0"/>
                    </a:p>
                  </a:txBody>
                  <a:tcPr/>
                </a:tc>
                <a:tc hMerge="1">
                  <a:txBody>
                    <a:bodyPr/>
                    <a:lstStyle/>
                    <a:p>
                      <a:pPr algn="ctr"/>
                      <a:endParaRPr lang="en-US" dirty="0"/>
                    </a:p>
                  </a:txBody>
                  <a:tcPr/>
                </a:tc>
                <a:tc hMerge="1">
                  <a:txBody>
                    <a:bodyPr/>
                    <a:lstStyle/>
                    <a:p>
                      <a:pPr algn="ctr"/>
                      <a:endParaRPr lang="en-US" dirty="0"/>
                    </a:p>
                  </a:txBody>
                  <a:tcPr/>
                </a:tc>
                <a:extLst>
                  <a:ext uri="{0D108BD9-81ED-4DB2-BD59-A6C34878D82A}">
                    <a16:rowId xmlns:a16="http://schemas.microsoft.com/office/drawing/2014/main" val="218546733"/>
                  </a:ext>
                </a:extLst>
              </a:tr>
              <a:tr h="0">
                <a:tc vMerge="1">
                  <a:txBody>
                    <a:bodyPr/>
                    <a:lstStyle/>
                    <a:p>
                      <a:pPr algn="l"/>
                      <a:r>
                        <a:rPr lang="en-US" sz="1600" dirty="0"/>
                        <a:t>Type</a:t>
                      </a:r>
                    </a:p>
                  </a:txBody>
                  <a:tcPr/>
                </a:tc>
                <a:tc>
                  <a:txBody>
                    <a:bodyPr/>
                    <a:lstStyle/>
                    <a:p>
                      <a:pPr algn="ctr"/>
                      <a:r>
                        <a:rPr lang="en-US" sz="1400" dirty="0"/>
                        <a:t>1.0</a:t>
                      </a:r>
                    </a:p>
                  </a:txBody>
                  <a:tcPr anchor="ctr"/>
                </a:tc>
                <a:tc>
                  <a:txBody>
                    <a:bodyPr/>
                    <a:lstStyle/>
                    <a:p>
                      <a:pPr algn="ctr"/>
                      <a:r>
                        <a:rPr lang="en-US" sz="1400" dirty="0"/>
                        <a:t>1.5</a:t>
                      </a:r>
                    </a:p>
                  </a:txBody>
                  <a:tcPr anchor="ctr"/>
                </a:tc>
                <a:tc>
                  <a:txBody>
                    <a:bodyPr/>
                    <a:lstStyle/>
                    <a:p>
                      <a:pPr algn="ctr"/>
                      <a:r>
                        <a:rPr lang="en-US" sz="1400" b="1" dirty="0"/>
                        <a:t>2.0</a:t>
                      </a:r>
                    </a:p>
                  </a:txBody>
                  <a:tcPr anchor="ctr"/>
                </a:tc>
                <a:tc>
                  <a:txBody>
                    <a:bodyPr/>
                    <a:lstStyle/>
                    <a:p>
                      <a:pPr algn="ctr"/>
                      <a:r>
                        <a:rPr lang="en-US" sz="1400" dirty="0"/>
                        <a:t>3.0</a:t>
                      </a:r>
                    </a:p>
                  </a:txBody>
                  <a:tcPr anchor="ctr"/>
                </a:tc>
                <a:extLst>
                  <a:ext uri="{0D108BD9-81ED-4DB2-BD59-A6C34878D82A}">
                    <a16:rowId xmlns:a16="http://schemas.microsoft.com/office/drawing/2014/main" val="3518989280"/>
                  </a:ext>
                </a:extLst>
              </a:tr>
              <a:tr h="298558">
                <a:tc>
                  <a:txBody>
                    <a:bodyPr/>
                    <a:lstStyle/>
                    <a:p>
                      <a:pPr algn="l"/>
                      <a:r>
                        <a:rPr lang="en-US" sz="1400" dirty="0"/>
                        <a:t>Set1 (int*)</a:t>
                      </a:r>
                    </a:p>
                  </a:txBody>
                  <a:tcPr anchor="ctr"/>
                </a:tc>
                <a:tc>
                  <a:txBody>
                    <a:bodyPr/>
                    <a:lstStyle/>
                    <a:p>
                      <a:pPr algn="ctr"/>
                      <a:r>
                        <a:rPr lang="en-US" sz="1400" dirty="0"/>
                        <a:t>0.09</a:t>
                      </a:r>
                    </a:p>
                  </a:txBody>
                  <a:tcPr anchor="ctr"/>
                </a:tc>
                <a:tc>
                  <a:txBody>
                    <a:bodyPr/>
                    <a:lstStyle/>
                    <a:p>
                      <a:pPr algn="ctr"/>
                      <a:r>
                        <a:rPr lang="en-US" sz="1400" dirty="0"/>
                        <a:t>3.69</a:t>
                      </a:r>
                    </a:p>
                  </a:txBody>
                  <a:tcPr anchor="ctr"/>
                </a:tc>
                <a:tc>
                  <a:txBody>
                    <a:bodyPr/>
                    <a:lstStyle/>
                    <a:p>
                      <a:pPr algn="ctr"/>
                      <a:r>
                        <a:rPr lang="en-US" sz="1400" b="1" dirty="0"/>
                        <a:t>16.7</a:t>
                      </a:r>
                    </a:p>
                  </a:txBody>
                  <a:tcPr anchor="ctr"/>
                </a:tc>
                <a:tc>
                  <a:txBody>
                    <a:bodyPr/>
                    <a:lstStyle/>
                    <a:p>
                      <a:pPr algn="ctr"/>
                      <a:r>
                        <a:rPr lang="en-US" sz="1400" dirty="0"/>
                        <a:t>63.07</a:t>
                      </a:r>
                    </a:p>
                  </a:txBody>
                  <a:tcPr anchor="ctr"/>
                </a:tc>
                <a:extLst>
                  <a:ext uri="{0D108BD9-81ED-4DB2-BD59-A6C34878D82A}">
                    <a16:rowId xmlns:a16="http://schemas.microsoft.com/office/drawing/2014/main" val="870708841"/>
                  </a:ext>
                </a:extLst>
              </a:tr>
              <a:tr h="298558">
                <a:tc>
                  <a:txBody>
                    <a:bodyPr/>
                    <a:lstStyle/>
                    <a:p>
                      <a:pPr algn="l"/>
                      <a:r>
                        <a:rPr lang="en-US" sz="1400" dirty="0"/>
                        <a:t>Set2 (int*)</a:t>
                      </a:r>
                    </a:p>
                  </a:txBody>
                  <a:tcPr anchor="ctr"/>
                </a:tc>
                <a:tc>
                  <a:txBody>
                    <a:bodyPr/>
                    <a:lstStyle/>
                    <a:p>
                      <a:pPr algn="ctr"/>
                      <a:r>
                        <a:rPr lang="en-US" sz="1400" dirty="0"/>
                        <a:t>0.20</a:t>
                      </a:r>
                    </a:p>
                  </a:txBody>
                  <a:tcPr anchor="ctr"/>
                </a:tc>
                <a:tc>
                  <a:txBody>
                    <a:bodyPr/>
                    <a:lstStyle/>
                    <a:p>
                      <a:pPr algn="ctr"/>
                      <a:r>
                        <a:rPr lang="en-US" sz="1400" dirty="0"/>
                        <a:t>2.51</a:t>
                      </a:r>
                    </a:p>
                  </a:txBody>
                  <a:tcPr anchor="ctr"/>
                </a:tc>
                <a:tc>
                  <a:txBody>
                    <a:bodyPr/>
                    <a:lstStyle/>
                    <a:p>
                      <a:pPr algn="ctr"/>
                      <a:r>
                        <a:rPr lang="en-US" sz="1400" b="1" dirty="0"/>
                        <a:t>8.40</a:t>
                      </a:r>
                    </a:p>
                  </a:txBody>
                  <a:tcPr anchor="ctr"/>
                </a:tc>
                <a:tc>
                  <a:txBody>
                    <a:bodyPr/>
                    <a:lstStyle/>
                    <a:p>
                      <a:pPr algn="ctr"/>
                      <a:r>
                        <a:rPr lang="en-US" sz="1400" dirty="0"/>
                        <a:t>30.46</a:t>
                      </a:r>
                    </a:p>
                  </a:txBody>
                  <a:tcPr anchor="ctr"/>
                </a:tc>
                <a:extLst>
                  <a:ext uri="{0D108BD9-81ED-4DB2-BD59-A6C34878D82A}">
                    <a16:rowId xmlns:a16="http://schemas.microsoft.com/office/drawing/2014/main" val="2249956208"/>
                  </a:ext>
                </a:extLst>
              </a:tr>
              <a:tr h="314266">
                <a:tc>
                  <a:txBody>
                    <a:bodyPr/>
                    <a:lstStyle/>
                    <a:p>
                      <a:pPr algn="l"/>
                      <a:r>
                        <a:rPr lang="en-US" sz="1400" dirty="0"/>
                        <a:t>Set3.2 (int*, 10_5)</a:t>
                      </a:r>
                    </a:p>
                  </a:txBody>
                  <a:tcPr anchor="ctr"/>
                </a:tc>
                <a:tc>
                  <a:txBody>
                    <a:bodyPr/>
                    <a:lstStyle/>
                    <a:p>
                      <a:pPr algn="ctr"/>
                      <a:r>
                        <a:rPr lang="en-US" sz="1400" dirty="0"/>
                        <a:t>0.26</a:t>
                      </a:r>
                    </a:p>
                  </a:txBody>
                  <a:tcPr anchor="ctr"/>
                </a:tc>
                <a:tc>
                  <a:txBody>
                    <a:bodyPr/>
                    <a:lstStyle/>
                    <a:p>
                      <a:pPr algn="ctr"/>
                      <a:r>
                        <a:rPr lang="en-US" sz="1400" dirty="0"/>
                        <a:t>1.19</a:t>
                      </a:r>
                    </a:p>
                  </a:txBody>
                  <a:tcPr anchor="ctr"/>
                </a:tc>
                <a:tc>
                  <a:txBody>
                    <a:bodyPr/>
                    <a:lstStyle/>
                    <a:p>
                      <a:pPr algn="ctr"/>
                      <a:r>
                        <a:rPr lang="en-US" sz="1400" b="1" u="none" dirty="0"/>
                        <a:t>2.53</a:t>
                      </a:r>
                    </a:p>
                  </a:txBody>
                  <a:tcPr anchor="ctr"/>
                </a:tc>
                <a:tc>
                  <a:txBody>
                    <a:bodyPr/>
                    <a:lstStyle/>
                    <a:p>
                      <a:pPr algn="ctr"/>
                      <a:r>
                        <a:rPr lang="en-US" sz="1400" dirty="0"/>
                        <a:t>6.23</a:t>
                      </a:r>
                    </a:p>
                  </a:txBody>
                  <a:tcPr anchor="ctr"/>
                </a:tc>
                <a:extLst>
                  <a:ext uri="{0D108BD9-81ED-4DB2-BD59-A6C34878D82A}">
                    <a16:rowId xmlns:a16="http://schemas.microsoft.com/office/drawing/2014/main" val="1820217598"/>
                  </a:ext>
                </a:extLst>
              </a:tr>
              <a:tr h="314266">
                <a:tc>
                  <a:txBody>
                    <a:bodyPr/>
                    <a:lstStyle/>
                    <a:p>
                      <a:pPr algn="l"/>
                      <a:r>
                        <a:rPr lang="en-US" sz="1400" dirty="0"/>
                        <a:t>Set3.2** (non*, 10_5)</a:t>
                      </a:r>
                    </a:p>
                  </a:txBody>
                  <a:tcPr anchor="ctr"/>
                </a:tc>
                <a:tc>
                  <a:txBody>
                    <a:bodyPr/>
                    <a:lstStyle/>
                    <a:p>
                      <a:pPr algn="ctr"/>
                      <a:r>
                        <a:rPr lang="en-US" sz="1400" dirty="0"/>
                        <a:t>0.33</a:t>
                      </a:r>
                    </a:p>
                  </a:txBody>
                  <a:tcPr anchor="ctr"/>
                </a:tc>
                <a:tc>
                  <a:txBody>
                    <a:bodyPr/>
                    <a:lstStyle/>
                    <a:p>
                      <a:pPr algn="ctr"/>
                      <a:r>
                        <a:rPr lang="en-US" sz="1400" dirty="0"/>
                        <a:t>1.41</a:t>
                      </a:r>
                    </a:p>
                  </a:txBody>
                  <a:tcPr anchor="ctr"/>
                </a:tc>
                <a:tc>
                  <a:txBody>
                    <a:bodyPr/>
                    <a:lstStyle/>
                    <a:p>
                      <a:pPr algn="ctr"/>
                      <a:r>
                        <a:rPr lang="en-US" sz="1400" b="1" dirty="0"/>
                        <a:t>3.0</a:t>
                      </a:r>
                      <a:r>
                        <a:rPr lang="en-US" sz="1400" b="1" u="none" dirty="0"/>
                        <a:t>7</a:t>
                      </a:r>
                    </a:p>
                  </a:txBody>
                  <a:tcPr anchor="ctr"/>
                </a:tc>
                <a:tc>
                  <a:txBody>
                    <a:bodyPr/>
                    <a:lstStyle/>
                    <a:p>
                      <a:pPr algn="ctr"/>
                      <a:r>
                        <a:rPr lang="en-US" sz="1400" dirty="0"/>
                        <a:t>8.03</a:t>
                      </a:r>
                    </a:p>
                  </a:txBody>
                  <a:tcPr anchor="ctr"/>
                </a:tc>
                <a:extLst>
                  <a:ext uri="{0D108BD9-81ED-4DB2-BD59-A6C34878D82A}">
                    <a16:rowId xmlns:a16="http://schemas.microsoft.com/office/drawing/2014/main" val="2219481968"/>
                  </a:ext>
                </a:extLst>
              </a:tr>
            </a:tbl>
          </a:graphicData>
        </a:graphic>
      </p:graphicFrame>
      <p:sp>
        <p:nvSpPr>
          <p:cNvPr id="5" name="Rectangle 4">
            <a:extLst>
              <a:ext uri="{FF2B5EF4-FFF2-40B4-BE49-F238E27FC236}">
                <a16:creationId xmlns:a16="http://schemas.microsoft.com/office/drawing/2014/main" id="{B27A72BA-1DB8-5C43-BCF0-45159DCC8D56}"/>
              </a:ext>
            </a:extLst>
          </p:cNvPr>
          <p:cNvSpPr/>
          <p:nvPr/>
        </p:nvSpPr>
        <p:spPr>
          <a:xfrm>
            <a:off x="7013863" y="3525998"/>
            <a:ext cx="5178137" cy="1077218"/>
          </a:xfrm>
          <a:prstGeom prst="rect">
            <a:avLst/>
          </a:prstGeom>
        </p:spPr>
        <p:txBody>
          <a:bodyPr wrap="square">
            <a:spAutoFit/>
          </a:bodyPr>
          <a:lstStyle/>
          <a:p>
            <a:r>
              <a:rPr lang="en-US" sz="1600" b="1" dirty="0"/>
              <a:t>* </a:t>
            </a:r>
            <a:r>
              <a:rPr lang="en-US" sz="1600" dirty="0"/>
              <a:t>int means interacting arms and non means not</a:t>
            </a:r>
          </a:p>
          <a:p>
            <a:r>
              <a:rPr lang="en-US" sz="1600" dirty="0"/>
              <a:t>**% for int 10_5 and 20_5</a:t>
            </a:r>
            <a:r>
              <a:rPr lang="en-US" sz="1600" b="1" dirty="0"/>
              <a:t> </a:t>
            </a:r>
            <a:r>
              <a:rPr lang="en-US" sz="1600" dirty="0"/>
              <a:t>and non 20_5 are just little </a:t>
            </a:r>
          </a:p>
          <a:p>
            <a:r>
              <a:rPr lang="en-US" sz="1600" dirty="0"/>
              <a:t>lower than values on table; hence their variation have no </a:t>
            </a:r>
          </a:p>
          <a:p>
            <a:r>
              <a:rPr lang="en-US" sz="1600" dirty="0"/>
              <a:t>drastic effect on % of contacts</a:t>
            </a:r>
          </a:p>
        </p:txBody>
      </p:sp>
      <p:sp>
        <p:nvSpPr>
          <p:cNvPr id="12" name="Title 1">
            <a:extLst>
              <a:ext uri="{FF2B5EF4-FFF2-40B4-BE49-F238E27FC236}">
                <a16:creationId xmlns:a16="http://schemas.microsoft.com/office/drawing/2014/main" id="{9EDF347A-9334-AE49-9721-35221D7356DC}"/>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map value distribution - </a:t>
            </a:r>
            <a:r>
              <a:rPr lang="en-US" sz="3000" b="1" dirty="0" err="1">
                <a:solidFill>
                  <a:srgbClr val="000090"/>
                </a:solidFill>
                <a:latin typeface="+mn-lt"/>
              </a:rPr>
              <a:t>c</a:t>
            </a:r>
            <a:r>
              <a:rPr lang="en-US" sz="3000" b="1" baseline="-25000" dirty="0" err="1">
                <a:solidFill>
                  <a:srgbClr val="000090"/>
                </a:solidFill>
                <a:latin typeface="+mn-lt"/>
              </a:rPr>
              <a:t>sim</a:t>
            </a:r>
            <a:endParaRPr lang="en-US" sz="3000" b="1" baseline="-25000" dirty="0">
              <a:solidFill>
                <a:srgbClr val="000090"/>
              </a:solidFill>
              <a:latin typeface="+mn-lt"/>
            </a:endParaRPr>
          </a:p>
        </p:txBody>
      </p:sp>
    </p:spTree>
    <p:extLst>
      <p:ext uri="{BB962C8B-B14F-4D97-AF65-F5344CB8AC3E}">
        <p14:creationId xmlns:p14="http://schemas.microsoft.com/office/powerpoint/2010/main" val="39314101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33120"/>
            <a:ext cx="6096000" cy="6124754"/>
          </a:xfrm>
          <a:prstGeom prst="rect">
            <a:avLst/>
          </a:prstGeom>
          <a:noFill/>
        </p:spPr>
        <p:txBody>
          <a:bodyPr wrap="square" rtlCol="0">
            <a:spAutoFit/>
          </a:bodyPr>
          <a:lstStyle/>
          <a:p>
            <a:pPr marL="342900" indent="-342900">
              <a:buFont typeface="Arial" panose="020B0604020202020204" pitchFamily="34" charset="0"/>
              <a:buChar char="•"/>
            </a:pPr>
            <a:r>
              <a:rPr lang="en-US" dirty="0"/>
              <a:t>Self-avoiding?, block copolymer model, categorized c|| as interaction factor, c</a:t>
            </a:r>
            <a:r>
              <a:rPr lang="en-US" baseline="-25000" dirty="0"/>
              <a:t>p</a:t>
            </a:r>
            <a:r>
              <a:rPr lang="en-US" dirty="0"/>
              <a:t>=21 contacts as fixed anchors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endParaRPr lang="en-US" dirty="0"/>
          </a:p>
          <a:p>
            <a:pPr marL="342900" indent="-342900">
              <a:buFont typeface="Arial" panose="020B0604020202020204" pitchFamily="34" charset="0"/>
              <a:buChar char="•"/>
            </a:pPr>
            <a:r>
              <a:rPr lang="en-US" dirty="0"/>
              <a:t>Problem: Sparse map with high signal from inter-arm contacts. Is it a consequence of just using c</a:t>
            </a:r>
            <a:r>
              <a:rPr lang="en-US" baseline="-25000" dirty="0"/>
              <a:t>||</a:t>
            </a:r>
            <a:r>
              <a:rPr lang="en-US" dirty="0"/>
              <a:t> (and c</a:t>
            </a:r>
            <a:r>
              <a:rPr lang="en-US" baseline="-25000" dirty="0"/>
              <a:t>p</a:t>
            </a:r>
            <a:r>
              <a:rPr lang="en-US" dirty="0"/>
              <a:t>=21 contacts) or maybe interaction strength can be stronger (meaning current maps are underexposed)? </a:t>
            </a:r>
          </a:p>
          <a:p>
            <a:pPr marL="342900" indent="-342900">
              <a:buFont typeface="Wingdings" pitchFamily="2" charset="2"/>
              <a:buChar char="q"/>
            </a:pPr>
            <a:r>
              <a:rPr lang="en-US" dirty="0"/>
              <a:t>Increase interaction strength to approximate Hi-C maps quantitively while not allowing inter-arm contacts as surrogate for loop entropy cost </a:t>
            </a:r>
            <a:r>
              <a:rPr lang="en-US" dirty="0" err="1"/>
              <a:t>optimisation</a:t>
            </a:r>
            <a:endParaRPr lang="en-US" dirty="0"/>
          </a:p>
          <a:p>
            <a:pPr marL="342900" indent="-342900">
              <a:buFont typeface="Wingdings" pitchFamily="2" charset="2"/>
              <a:buChar char="q"/>
            </a:pPr>
            <a:r>
              <a:rPr lang="en-US" dirty="0"/>
              <a:t>Use interaction strength parameter from previous simulation for non-interacting arm simulation?</a:t>
            </a:r>
          </a:p>
          <a:p>
            <a:endParaRPr lang="en-US" sz="1400" dirty="0"/>
          </a:p>
        </p:txBody>
      </p:sp>
      <p:pic>
        <p:nvPicPr>
          <p:cNvPr id="9" name="Picture 8" descr="Chart&#10;&#10;Description automatically generated">
            <a:extLst>
              <a:ext uri="{FF2B5EF4-FFF2-40B4-BE49-F238E27FC236}">
                <a16:creationId xmlns:a16="http://schemas.microsoft.com/office/drawing/2014/main" id="{2367E244-C117-3545-B0DB-4C888ABFEA06}"/>
              </a:ext>
            </a:extLst>
          </p:cNvPr>
          <p:cNvPicPr>
            <a:picLocks noChangeAspect="1"/>
          </p:cNvPicPr>
          <p:nvPr/>
        </p:nvPicPr>
        <p:blipFill rotWithShape="1">
          <a:blip r:embed="rId2"/>
          <a:srcRect l="75662" r="7005"/>
          <a:stretch/>
        </p:blipFill>
        <p:spPr>
          <a:xfrm>
            <a:off x="4024790" y="1713884"/>
            <a:ext cx="2113170" cy="2032000"/>
          </a:xfrm>
          <a:prstGeom prst="rect">
            <a:avLst/>
          </a:prstGeom>
        </p:spPr>
      </p:pic>
      <p:pic>
        <p:nvPicPr>
          <p:cNvPr id="3" name="Picture 2" descr="Chart&#10;&#10;Description automatically generated">
            <a:extLst>
              <a:ext uri="{FF2B5EF4-FFF2-40B4-BE49-F238E27FC236}">
                <a16:creationId xmlns:a16="http://schemas.microsoft.com/office/drawing/2014/main" id="{7E154AEA-CFA6-8146-AF01-7D90A2DFF1B8}"/>
              </a:ext>
            </a:extLst>
          </p:cNvPr>
          <p:cNvPicPr>
            <a:picLocks noChangeAspect="1"/>
          </p:cNvPicPr>
          <p:nvPr/>
        </p:nvPicPr>
        <p:blipFill rotWithShape="1">
          <a:blip r:embed="rId2"/>
          <a:srcRect l="8589" r="74078"/>
          <a:stretch/>
        </p:blipFill>
        <p:spPr>
          <a:xfrm>
            <a:off x="-2039" y="1668752"/>
            <a:ext cx="2113170" cy="2032000"/>
          </a:xfrm>
          <a:prstGeom prst="rect">
            <a:avLst/>
          </a:prstGeom>
        </p:spPr>
      </p:pic>
      <p:sp>
        <p:nvSpPr>
          <p:cNvPr id="6" name="Title 1">
            <a:extLst>
              <a:ext uri="{FF2B5EF4-FFF2-40B4-BE49-F238E27FC236}">
                <a16:creationId xmlns:a16="http://schemas.microsoft.com/office/drawing/2014/main" id="{1495D3A9-665D-5B4A-92A9-25D4A299B80E}"/>
              </a:ext>
            </a:extLst>
          </p:cNvPr>
          <p:cNvSpPr txBox="1">
            <a:spLocks/>
          </p:cNvSpPr>
          <p:nvPr/>
        </p:nvSpPr>
        <p:spPr>
          <a:xfrm>
            <a:off x="0" y="11430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000" b="1" dirty="0">
              <a:solidFill>
                <a:srgbClr val="000090"/>
              </a:solidFill>
              <a:latin typeface="+mn-lt"/>
            </a:endParaRPr>
          </a:p>
        </p:txBody>
      </p:sp>
      <p:sp>
        <p:nvSpPr>
          <p:cNvPr id="8" name="Rectangle 7">
            <a:extLst>
              <a:ext uri="{FF2B5EF4-FFF2-40B4-BE49-F238E27FC236}">
                <a16:creationId xmlns:a16="http://schemas.microsoft.com/office/drawing/2014/main" id="{267EBC0D-55A9-1040-BD61-83ECDEA9909F}"/>
              </a:ext>
            </a:extLst>
          </p:cNvPr>
          <p:cNvSpPr/>
          <p:nvPr/>
        </p:nvSpPr>
        <p:spPr>
          <a:xfrm>
            <a:off x="564266" y="1358114"/>
            <a:ext cx="980560" cy="369332"/>
          </a:xfrm>
          <a:prstGeom prst="rect">
            <a:avLst/>
          </a:prstGeom>
        </p:spPr>
        <p:txBody>
          <a:bodyPr wrap="square">
            <a:spAutoFit/>
          </a:bodyPr>
          <a:lstStyle/>
          <a:p>
            <a:pPr algn="ctr"/>
            <a:r>
              <a:rPr lang="en-US" dirty="0"/>
              <a:t>AG c</a:t>
            </a:r>
            <a:r>
              <a:rPr lang="en-US" baseline="-25000" dirty="0"/>
              <a:t>s</a:t>
            </a:r>
          </a:p>
        </p:txBody>
      </p:sp>
      <p:sp>
        <p:nvSpPr>
          <p:cNvPr id="11" name="Rectangle 10">
            <a:extLst>
              <a:ext uri="{FF2B5EF4-FFF2-40B4-BE49-F238E27FC236}">
                <a16:creationId xmlns:a16="http://schemas.microsoft.com/office/drawing/2014/main" id="{86834589-068B-A845-BBCA-189AE95F278D}"/>
              </a:ext>
            </a:extLst>
          </p:cNvPr>
          <p:cNvSpPr/>
          <p:nvPr/>
        </p:nvSpPr>
        <p:spPr>
          <a:xfrm>
            <a:off x="4031700" y="1455398"/>
            <a:ext cx="2089262" cy="276999"/>
          </a:xfrm>
          <a:prstGeom prst="rect">
            <a:avLst/>
          </a:prstGeom>
        </p:spPr>
        <p:txBody>
          <a:bodyPr wrap="square">
            <a:spAutoFit/>
          </a:bodyPr>
          <a:lstStyle/>
          <a:p>
            <a:pPr algn="ctr"/>
            <a:r>
              <a:rPr lang="en-US" sz="1200" dirty="0"/>
              <a:t>Current 3.2 cut-off 1.5 non </a:t>
            </a:r>
            <a:r>
              <a:rPr lang="en-US" sz="1200" dirty="0" err="1"/>
              <a:t>c</a:t>
            </a:r>
            <a:r>
              <a:rPr lang="en-US" sz="1200" baseline="-25000" dirty="0" err="1"/>
              <a:t>sim</a:t>
            </a:r>
            <a:r>
              <a:rPr lang="en-US" sz="1200" baseline="-25000" dirty="0"/>
              <a:t> </a:t>
            </a:r>
          </a:p>
        </p:txBody>
      </p:sp>
      <p:sp>
        <p:nvSpPr>
          <p:cNvPr id="12" name="Rectangle 11">
            <a:extLst>
              <a:ext uri="{FF2B5EF4-FFF2-40B4-BE49-F238E27FC236}">
                <a16:creationId xmlns:a16="http://schemas.microsoft.com/office/drawing/2014/main" id="{5E2122F9-797A-CF45-B525-9DC176D9BB33}"/>
              </a:ext>
            </a:extLst>
          </p:cNvPr>
          <p:cNvSpPr/>
          <p:nvPr/>
        </p:nvSpPr>
        <p:spPr>
          <a:xfrm>
            <a:off x="2070566" y="1455398"/>
            <a:ext cx="1965678" cy="276999"/>
          </a:xfrm>
          <a:prstGeom prst="rect">
            <a:avLst/>
          </a:prstGeom>
        </p:spPr>
        <p:txBody>
          <a:bodyPr wrap="square">
            <a:spAutoFit/>
          </a:bodyPr>
          <a:lstStyle/>
          <a:p>
            <a:pPr algn="ctr"/>
            <a:r>
              <a:rPr lang="en-US" sz="1200" dirty="0"/>
              <a:t>Previous 4.2 cut-off 1.5 </a:t>
            </a:r>
            <a:r>
              <a:rPr lang="en-US" sz="1200" dirty="0" err="1"/>
              <a:t>c</a:t>
            </a:r>
            <a:r>
              <a:rPr lang="en-US" sz="1200" baseline="-25000" dirty="0" err="1"/>
              <a:t>sim</a:t>
            </a:r>
            <a:r>
              <a:rPr lang="en-US" sz="1200" baseline="-25000" dirty="0"/>
              <a:t> </a:t>
            </a:r>
          </a:p>
        </p:txBody>
      </p:sp>
      <p:sp>
        <p:nvSpPr>
          <p:cNvPr id="13" name="Title 1">
            <a:extLst>
              <a:ext uri="{FF2B5EF4-FFF2-40B4-BE49-F238E27FC236}">
                <a16:creationId xmlns:a16="http://schemas.microsoft.com/office/drawing/2014/main" id="{AE1BB169-B7AA-CC49-9FE8-2E2BC143EAF4}"/>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map value distribution - </a:t>
            </a:r>
            <a:r>
              <a:rPr lang="en-US" sz="3000" b="1" dirty="0" err="1">
                <a:solidFill>
                  <a:srgbClr val="000090"/>
                </a:solidFill>
                <a:latin typeface="+mn-lt"/>
              </a:rPr>
              <a:t>c</a:t>
            </a:r>
            <a:r>
              <a:rPr lang="en-US" sz="3000" b="1" baseline="-25000" dirty="0" err="1">
                <a:solidFill>
                  <a:srgbClr val="000090"/>
                </a:solidFill>
                <a:latin typeface="+mn-lt"/>
              </a:rPr>
              <a:t>sim</a:t>
            </a:r>
            <a:endParaRPr lang="en-US" sz="3000" b="1" baseline="-25000" dirty="0">
              <a:solidFill>
                <a:srgbClr val="000090"/>
              </a:solidFill>
              <a:latin typeface="+mn-lt"/>
            </a:endParaRPr>
          </a:p>
        </p:txBody>
      </p:sp>
      <p:pic>
        <p:nvPicPr>
          <p:cNvPr id="14" name="Picture 13">
            <a:extLst>
              <a:ext uri="{FF2B5EF4-FFF2-40B4-BE49-F238E27FC236}">
                <a16:creationId xmlns:a16="http://schemas.microsoft.com/office/drawing/2014/main" id="{159FD16D-80C6-C641-880E-E252C3055FDB}"/>
              </a:ext>
            </a:extLst>
          </p:cNvPr>
          <p:cNvPicPr>
            <a:picLocks noChangeAspect="1"/>
          </p:cNvPicPr>
          <p:nvPr/>
        </p:nvPicPr>
        <p:blipFill>
          <a:blip r:embed="rId3"/>
          <a:stretch>
            <a:fillRect/>
          </a:stretch>
        </p:blipFill>
        <p:spPr>
          <a:xfrm>
            <a:off x="6381750" y="1087896"/>
            <a:ext cx="5695950" cy="2791857"/>
          </a:xfrm>
          <a:prstGeom prst="rect">
            <a:avLst/>
          </a:prstGeom>
        </p:spPr>
      </p:pic>
      <p:cxnSp>
        <p:nvCxnSpPr>
          <p:cNvPr id="15" name="Straight Arrow Connector 14">
            <a:extLst>
              <a:ext uri="{FF2B5EF4-FFF2-40B4-BE49-F238E27FC236}">
                <a16:creationId xmlns:a16="http://schemas.microsoft.com/office/drawing/2014/main" id="{4D8CD6A2-500B-EB44-9AA4-D4FF4E576A8B}"/>
              </a:ext>
            </a:extLst>
          </p:cNvPr>
          <p:cNvCxnSpPr/>
          <p:nvPr/>
        </p:nvCxnSpPr>
        <p:spPr>
          <a:xfrm flipH="1">
            <a:off x="6941127" y="2687200"/>
            <a:ext cx="363682" cy="25162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172039D-8824-6D43-879B-9E5F669EDE70}"/>
              </a:ext>
            </a:extLst>
          </p:cNvPr>
          <p:cNvCxnSpPr/>
          <p:nvPr/>
        </p:nvCxnSpPr>
        <p:spPr>
          <a:xfrm flipH="1">
            <a:off x="9784773" y="2729884"/>
            <a:ext cx="363682" cy="25162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2402B09-7C61-1049-8D1A-30699C9D25F0}"/>
              </a:ext>
            </a:extLst>
          </p:cNvPr>
          <p:cNvSpPr txBox="1"/>
          <p:nvPr/>
        </p:nvSpPr>
        <p:spPr>
          <a:xfrm>
            <a:off x="6092994" y="4025638"/>
            <a:ext cx="6099006" cy="1754326"/>
          </a:xfrm>
          <a:prstGeom prst="rect">
            <a:avLst/>
          </a:prstGeom>
          <a:noFill/>
        </p:spPr>
        <p:txBody>
          <a:bodyPr wrap="square" rtlCol="0">
            <a:spAutoFit/>
          </a:bodyPr>
          <a:lstStyle/>
          <a:p>
            <a:pPr marL="285750" indent="-285750">
              <a:buFont typeface="Arial" panose="020B0604020202020204" pitchFamily="34" charset="0"/>
              <a:buChar char="•"/>
            </a:pPr>
            <a:r>
              <a:rPr lang="en-US" dirty="0"/>
              <a:t>Previous Set 4.2 </a:t>
            </a:r>
            <a:r>
              <a:rPr lang="en-US" dirty="0" err="1"/>
              <a:t>c</a:t>
            </a:r>
            <a:r>
              <a:rPr lang="en-US" baseline="-25000" dirty="0" err="1"/>
              <a:t>sim</a:t>
            </a:r>
            <a:r>
              <a:rPr lang="en-US" dirty="0"/>
              <a:t> map has about the same % contacts in selected regions as the c</a:t>
            </a:r>
            <a:r>
              <a:rPr lang="en-US" baseline="-25000" dirty="0"/>
              <a:t>s</a:t>
            </a:r>
            <a:r>
              <a:rPr lang="en-US" dirty="0"/>
              <a:t> map.</a:t>
            </a:r>
          </a:p>
          <a:p>
            <a:pPr marL="285750" indent="-285750">
              <a:buFont typeface="Arial" panose="020B0604020202020204" pitchFamily="34" charset="0"/>
              <a:buChar char="•"/>
            </a:pPr>
            <a:r>
              <a:rPr lang="en-US" dirty="0"/>
              <a:t>But if the changes applied that made the map sparser has a non-selective effect on contacts and makes more sense based on other published simulations, I think it’s fine and the maps now just highlight the most important ones.</a:t>
            </a:r>
          </a:p>
        </p:txBody>
      </p:sp>
      <p:sp>
        <p:nvSpPr>
          <p:cNvPr id="18" name="Rectangle 17">
            <a:extLst>
              <a:ext uri="{FF2B5EF4-FFF2-40B4-BE49-F238E27FC236}">
                <a16:creationId xmlns:a16="http://schemas.microsoft.com/office/drawing/2014/main" id="{0C6590A6-D49D-7746-8FA2-1DC7B4AACDA6}"/>
              </a:ext>
            </a:extLst>
          </p:cNvPr>
          <p:cNvSpPr/>
          <p:nvPr/>
        </p:nvSpPr>
        <p:spPr>
          <a:xfrm>
            <a:off x="6841932" y="1460153"/>
            <a:ext cx="1389035" cy="338554"/>
          </a:xfrm>
          <a:prstGeom prst="rect">
            <a:avLst/>
          </a:prstGeom>
        </p:spPr>
        <p:txBody>
          <a:bodyPr wrap="none">
            <a:spAutoFit/>
          </a:bodyPr>
          <a:lstStyle/>
          <a:p>
            <a:r>
              <a:rPr lang="en-US" sz="1600" dirty="0" err="1"/>
              <a:t>c</a:t>
            </a:r>
            <a:r>
              <a:rPr lang="en-US" sz="1600" baseline="-25000" dirty="0" err="1"/>
              <a:t>sim</a:t>
            </a:r>
            <a:r>
              <a:rPr lang="en-US" sz="1600" dirty="0"/>
              <a:t> Set 4.2 1.5</a:t>
            </a:r>
          </a:p>
        </p:txBody>
      </p:sp>
      <p:sp>
        <p:nvSpPr>
          <p:cNvPr id="19" name="Rectangle 18">
            <a:extLst>
              <a:ext uri="{FF2B5EF4-FFF2-40B4-BE49-F238E27FC236}">
                <a16:creationId xmlns:a16="http://schemas.microsoft.com/office/drawing/2014/main" id="{12072174-4A0E-5943-B483-E83BE62BFE84}"/>
              </a:ext>
            </a:extLst>
          </p:cNvPr>
          <p:cNvSpPr/>
          <p:nvPr/>
        </p:nvSpPr>
        <p:spPr>
          <a:xfrm>
            <a:off x="9758518" y="1460153"/>
            <a:ext cx="588623" cy="338554"/>
          </a:xfrm>
          <a:prstGeom prst="rect">
            <a:avLst/>
          </a:prstGeom>
        </p:spPr>
        <p:txBody>
          <a:bodyPr wrap="none">
            <a:spAutoFit/>
          </a:bodyPr>
          <a:lstStyle/>
          <a:p>
            <a:r>
              <a:rPr lang="en-US" sz="1600" dirty="0"/>
              <a:t>Co c</a:t>
            </a:r>
            <a:r>
              <a:rPr lang="en-US" sz="1600" baseline="-25000" dirty="0"/>
              <a:t>s</a:t>
            </a:r>
          </a:p>
        </p:txBody>
      </p:sp>
      <p:pic>
        <p:nvPicPr>
          <p:cNvPr id="5" name="Picture 4">
            <a:extLst>
              <a:ext uri="{FF2B5EF4-FFF2-40B4-BE49-F238E27FC236}">
                <a16:creationId xmlns:a16="http://schemas.microsoft.com/office/drawing/2014/main" id="{BF9D147C-E480-664A-8062-4DEC206960CD}"/>
              </a:ext>
            </a:extLst>
          </p:cNvPr>
          <p:cNvPicPr>
            <a:picLocks noChangeAspect="1"/>
          </p:cNvPicPr>
          <p:nvPr/>
        </p:nvPicPr>
        <p:blipFill rotWithShape="1">
          <a:blip r:embed="rId4"/>
          <a:srcRect r="51192"/>
          <a:stretch/>
        </p:blipFill>
        <p:spPr>
          <a:xfrm>
            <a:off x="1803797" y="1674934"/>
            <a:ext cx="2113171" cy="2164800"/>
          </a:xfrm>
          <a:prstGeom prst="rect">
            <a:avLst/>
          </a:prstGeom>
        </p:spPr>
      </p:pic>
    </p:spTree>
    <p:extLst>
      <p:ext uri="{BB962C8B-B14F-4D97-AF65-F5344CB8AC3E}">
        <p14:creationId xmlns:p14="http://schemas.microsoft.com/office/powerpoint/2010/main" val="1601418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33120"/>
            <a:ext cx="12192000" cy="5324535"/>
          </a:xfrm>
          <a:prstGeom prst="rect">
            <a:avLst/>
          </a:prstGeom>
          <a:noFill/>
        </p:spPr>
        <p:txBody>
          <a:bodyPr wrap="square" rtlCol="0">
            <a:spAutoFit/>
          </a:bodyPr>
          <a:lstStyle/>
          <a:p>
            <a:pPr marL="342900" indent="-342900">
              <a:buFont typeface="Arial" panose="020B0604020202020204" pitchFamily="34" charset="0"/>
              <a:buChar char="•"/>
            </a:pPr>
            <a:r>
              <a:rPr lang="en-US" sz="2000" dirty="0"/>
              <a:t>Focus investigation only on intra-arm, long-range contacts</a:t>
            </a:r>
          </a:p>
          <a:p>
            <a:pPr marL="800100" lvl="1" indent="-342900">
              <a:buFont typeface="Arial" panose="020B0604020202020204" pitchFamily="34" charset="0"/>
              <a:buChar char="•"/>
            </a:pPr>
            <a:r>
              <a:rPr lang="en-US" sz="2000" b="1" dirty="0"/>
              <a:t>long-range</a:t>
            </a:r>
            <a:r>
              <a:rPr lang="en-US" sz="2000" dirty="0"/>
              <a:t>: Due to different mechanisms influencing formation of long- and short-range contacts, contribution of c</a:t>
            </a:r>
            <a:r>
              <a:rPr lang="en-US" sz="2000" baseline="-25000" dirty="0"/>
              <a:t>||</a:t>
            </a:r>
            <a:r>
              <a:rPr lang="en-US" sz="2000" dirty="0"/>
              <a:t> and c</a:t>
            </a:r>
            <a:r>
              <a:rPr lang="en-US" sz="2000" baseline="-25000" dirty="0"/>
              <a:t>p</a:t>
            </a:r>
            <a:r>
              <a:rPr lang="en-US" sz="2000" dirty="0"/>
              <a:t>=21 to the two types might differ so it makes sense to investigate separately --&gt; mention that for this paper, focus only on long-range ones</a:t>
            </a:r>
          </a:p>
          <a:p>
            <a:pPr marL="800100" lvl="1" indent="-342900">
              <a:buFont typeface="Arial" panose="020B0604020202020204" pitchFamily="34" charset="0"/>
              <a:buChar char="•"/>
            </a:pPr>
            <a:r>
              <a:rPr lang="en-US" sz="2000" b="1" dirty="0"/>
              <a:t>intra-arm</a:t>
            </a:r>
            <a:r>
              <a:rPr lang="en-US" sz="2000" dirty="0"/>
              <a:t>: either we used non-interacting arm </a:t>
            </a:r>
            <a:r>
              <a:rPr lang="en-US" sz="2000" dirty="0" err="1"/>
              <a:t>c</a:t>
            </a:r>
            <a:r>
              <a:rPr lang="en-US" sz="2000" baseline="-25000" dirty="0" err="1"/>
              <a:t>sim</a:t>
            </a:r>
            <a:r>
              <a:rPr lang="en-US" sz="2000" dirty="0"/>
              <a:t> maps or explain that relevant parameters were not </a:t>
            </a:r>
            <a:r>
              <a:rPr lang="en-US" sz="2000" dirty="0" err="1"/>
              <a:t>optimised</a:t>
            </a:r>
            <a:endParaRPr lang="en-US" sz="2000" dirty="0"/>
          </a:p>
          <a:p>
            <a:pPr marL="342900" indent="-342900">
              <a:buFont typeface="Arial" panose="020B0604020202020204" pitchFamily="34" charset="0"/>
              <a:buChar char="•"/>
            </a:pPr>
            <a:endParaRPr lang="en-US" sz="2000" dirty="0"/>
          </a:p>
          <a:p>
            <a:pPr marL="342900" indent="-342900">
              <a:buFont typeface="Wingdings" pitchFamily="2" charset="2"/>
              <a:buChar char="q"/>
            </a:pPr>
            <a:r>
              <a:rPr lang="en-US" sz="2000" dirty="0"/>
              <a:t>Comparison of </a:t>
            </a:r>
            <a:r>
              <a:rPr lang="en-US" sz="2000" dirty="0" err="1"/>
              <a:t>c</a:t>
            </a:r>
            <a:r>
              <a:rPr lang="en-US" sz="2000" baseline="-25000" dirty="0" err="1"/>
              <a:t>sim</a:t>
            </a:r>
            <a:r>
              <a:rPr lang="en-US" sz="2000" dirty="0"/>
              <a:t> maps to c</a:t>
            </a:r>
            <a:r>
              <a:rPr lang="en-US" sz="2000" baseline="-25000" dirty="0"/>
              <a:t>s</a:t>
            </a:r>
            <a:r>
              <a:rPr lang="en-US" sz="2000" dirty="0"/>
              <a:t> maps can show whether c</a:t>
            </a:r>
            <a:r>
              <a:rPr lang="en-US" sz="2000" baseline="-25000" dirty="0"/>
              <a:t>||</a:t>
            </a:r>
            <a:r>
              <a:rPr lang="en-US" sz="2000" dirty="0"/>
              <a:t> and/or the c</a:t>
            </a:r>
            <a:r>
              <a:rPr lang="en-US" sz="2000" baseline="-25000" dirty="0"/>
              <a:t>p</a:t>
            </a:r>
            <a:r>
              <a:rPr lang="en-US" sz="2000" dirty="0"/>
              <a:t>=21 contacts contribute to contact formation by improving match with the experimental maps.  </a:t>
            </a:r>
          </a:p>
          <a:p>
            <a:pPr marL="342900" indent="-342900">
              <a:buFont typeface="Wingdings" pitchFamily="2" charset="2"/>
              <a:buChar char="q"/>
            </a:pPr>
            <a:endParaRPr lang="en-US" sz="2000" dirty="0"/>
          </a:p>
          <a:p>
            <a:pPr marL="342900" indent="-342900">
              <a:buFont typeface="Wingdings" pitchFamily="2" charset="2"/>
              <a:buChar char="q"/>
            </a:pPr>
            <a:r>
              <a:rPr lang="en-US" sz="2000" dirty="0"/>
              <a:t>Check if model produces chromatin folding properties:</a:t>
            </a:r>
          </a:p>
          <a:p>
            <a:pPr marL="800100" lvl="1" indent="-342900">
              <a:buFont typeface="Arial" panose="020B0604020202020204" pitchFamily="34" charset="0"/>
              <a:buChar char="•"/>
            </a:pPr>
            <a:r>
              <a:rPr lang="en-US" sz="2000" dirty="0"/>
              <a:t>power-law decay (</a:t>
            </a:r>
            <a:r>
              <a:rPr lang="en-US" sz="2000" dirty="0">
                <a:solidFill>
                  <a:srgbClr val="FF0000"/>
                </a:solidFill>
              </a:rPr>
              <a:t>how to calculate</a:t>
            </a:r>
            <a:r>
              <a:rPr lang="en-US" sz="2000" dirty="0"/>
              <a:t>)</a:t>
            </a:r>
          </a:p>
          <a:p>
            <a:pPr marL="800100" lvl="1" indent="-342900">
              <a:buFont typeface="Arial" panose="020B0604020202020204" pitchFamily="34" charset="0"/>
              <a:buChar char="•"/>
            </a:pPr>
            <a:r>
              <a:rPr lang="en-US" sz="2000" dirty="0"/>
              <a:t>TAD formation</a:t>
            </a:r>
          </a:p>
          <a:p>
            <a:pPr marL="800100" lvl="1" indent="-342900">
              <a:buFont typeface="Arial" panose="020B0604020202020204" pitchFamily="34" charset="0"/>
              <a:buChar char="•"/>
            </a:pPr>
            <a:r>
              <a:rPr lang="en-US" sz="2000" dirty="0" err="1"/>
              <a:t>compartmentalisation</a:t>
            </a:r>
            <a:endParaRPr lang="en-US" sz="2000" dirty="0"/>
          </a:p>
          <a:p>
            <a:endParaRPr lang="en-US" sz="2000" dirty="0"/>
          </a:p>
          <a:p>
            <a:pPr marL="342900" indent="-342900">
              <a:buFont typeface="Wingdings" pitchFamily="2" charset="2"/>
              <a:buChar char="q"/>
            </a:pPr>
            <a:r>
              <a:rPr lang="en-US" sz="2000" dirty="0"/>
              <a:t>To describe contribution of tested features, we study the progression of contact maps from:</a:t>
            </a:r>
          </a:p>
          <a:p>
            <a:r>
              <a:rPr lang="en-US" sz="2000" dirty="0"/>
              <a:t>      </a:t>
            </a:r>
            <a:r>
              <a:rPr lang="en-US" sz="2000" b="1" dirty="0"/>
              <a:t>Set1 (homopolymer) -&gt; Set2 (+ c</a:t>
            </a:r>
            <a:r>
              <a:rPr lang="en-US" sz="2000" b="1" baseline="-25000" dirty="0"/>
              <a:t>p</a:t>
            </a:r>
            <a:r>
              <a:rPr lang="en-US" sz="2000" b="1" dirty="0"/>
              <a:t>=21) | Set4.2 (+ c</a:t>
            </a:r>
            <a:r>
              <a:rPr lang="en-US" sz="2000" b="1" baseline="-25000" dirty="0"/>
              <a:t>||</a:t>
            </a:r>
            <a:r>
              <a:rPr lang="en-US" sz="2000" b="1" dirty="0"/>
              <a:t> </a:t>
            </a:r>
            <a:r>
              <a:rPr lang="en-US" sz="2000" b="1" dirty="0" err="1"/>
              <a:t>categorised</a:t>
            </a:r>
            <a:r>
              <a:rPr lang="en-US" sz="2000" b="1" dirty="0"/>
              <a:t>) -&gt; Set3.2 (+ c</a:t>
            </a:r>
            <a:r>
              <a:rPr lang="en-US" sz="2000" b="1" baseline="-25000" dirty="0"/>
              <a:t>p</a:t>
            </a:r>
            <a:r>
              <a:rPr lang="en-US" sz="2000" b="1" dirty="0"/>
              <a:t>=21 and c</a:t>
            </a:r>
            <a:r>
              <a:rPr lang="en-US" sz="2000" b="1" baseline="-25000" dirty="0"/>
              <a:t>|| </a:t>
            </a:r>
            <a:r>
              <a:rPr lang="en-US" sz="2000" b="1" dirty="0"/>
              <a:t>categorized)</a:t>
            </a:r>
          </a:p>
        </p:txBody>
      </p:sp>
      <p:sp>
        <p:nvSpPr>
          <p:cNvPr id="6" name="Title 1">
            <a:extLst>
              <a:ext uri="{FF2B5EF4-FFF2-40B4-BE49-F238E27FC236}">
                <a16:creationId xmlns:a16="http://schemas.microsoft.com/office/drawing/2014/main" id="{1495D3A9-665D-5B4A-92A9-25D4A299B80E}"/>
              </a:ext>
            </a:extLst>
          </p:cNvPr>
          <p:cNvSpPr txBox="1">
            <a:spLocks/>
          </p:cNvSpPr>
          <p:nvPr/>
        </p:nvSpPr>
        <p:spPr>
          <a:xfrm>
            <a:off x="0" y="11430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000" b="1" dirty="0">
              <a:solidFill>
                <a:srgbClr val="000090"/>
              </a:solidFill>
              <a:latin typeface="+mn-lt"/>
            </a:endParaRPr>
          </a:p>
        </p:txBody>
      </p:sp>
      <p:sp>
        <p:nvSpPr>
          <p:cNvPr id="20" name="Title 1">
            <a:extLst>
              <a:ext uri="{FF2B5EF4-FFF2-40B4-BE49-F238E27FC236}">
                <a16:creationId xmlns:a16="http://schemas.microsoft.com/office/drawing/2014/main" id="{838A5611-8F4C-FA46-8372-41C42D6F982C}"/>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Investigating role of c</a:t>
            </a:r>
            <a:r>
              <a:rPr lang="en-US" sz="3000" b="1" baseline="-25000" dirty="0">
                <a:solidFill>
                  <a:srgbClr val="000090"/>
                </a:solidFill>
                <a:latin typeface="+mn-lt"/>
              </a:rPr>
              <a:t>||</a:t>
            </a:r>
            <a:r>
              <a:rPr lang="en-US" sz="3000" b="1" dirty="0">
                <a:solidFill>
                  <a:srgbClr val="000090"/>
                </a:solidFill>
                <a:latin typeface="+mn-lt"/>
              </a:rPr>
              <a:t> and c</a:t>
            </a:r>
            <a:r>
              <a:rPr lang="en-US" sz="3000" b="1" baseline="-25000" dirty="0">
                <a:solidFill>
                  <a:srgbClr val="000090"/>
                </a:solidFill>
                <a:latin typeface="+mn-lt"/>
              </a:rPr>
              <a:t>p</a:t>
            </a:r>
            <a:r>
              <a:rPr lang="en-US" sz="3000" b="1" dirty="0">
                <a:solidFill>
                  <a:srgbClr val="000090"/>
                </a:solidFill>
                <a:latin typeface="+mn-lt"/>
              </a:rPr>
              <a:t>=21 constraints on contact formation</a:t>
            </a:r>
          </a:p>
        </p:txBody>
      </p:sp>
    </p:spTree>
    <p:extLst>
      <p:ext uri="{BB962C8B-B14F-4D97-AF65-F5344CB8AC3E}">
        <p14:creationId xmlns:p14="http://schemas.microsoft.com/office/powerpoint/2010/main" val="14006191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5194" y="716664"/>
            <a:ext cx="12186805" cy="5940088"/>
          </a:xfrm>
          <a:prstGeom prst="rect">
            <a:avLst/>
          </a:prstGeom>
          <a:noFill/>
        </p:spPr>
        <p:txBody>
          <a:bodyPr wrap="square" rtlCol="0">
            <a:spAutoFit/>
          </a:bodyPr>
          <a:lstStyle/>
          <a:p>
            <a:pPr marL="342900" indent="-342900">
              <a:buFont typeface="Arial" panose="020B0604020202020204" pitchFamily="34" charset="0"/>
              <a:buChar char="•"/>
            </a:pPr>
            <a:r>
              <a:rPr lang="en-US" sz="2000" b="1" dirty="0"/>
              <a:t>Scaling</a:t>
            </a:r>
          </a:p>
          <a:p>
            <a:pPr marL="800100" lvl="1" indent="-342900">
              <a:buFont typeface="Wingdings" pitchFamily="2" charset="2"/>
              <a:buChar char="q"/>
            </a:pPr>
            <a:r>
              <a:rPr lang="en-US" sz="1600" dirty="0" err="1"/>
              <a:t>c</a:t>
            </a:r>
            <a:r>
              <a:rPr lang="en-US" sz="1600" baseline="-25000" dirty="0" err="1"/>
              <a:t>sim</a:t>
            </a:r>
            <a:r>
              <a:rPr lang="en-US" sz="1600" dirty="0"/>
              <a:t>: No scaling needed if frequencies </a:t>
            </a:r>
            <a:r>
              <a:rPr lang="en-US" sz="1600" dirty="0" err="1"/>
              <a:t>normalised</a:t>
            </a:r>
            <a:r>
              <a:rPr lang="en-US" sz="1600" dirty="0"/>
              <a:t> by number of equilibrium snapshots</a:t>
            </a:r>
          </a:p>
          <a:p>
            <a:pPr marL="800100" lvl="1" indent="-342900">
              <a:buFont typeface="Wingdings" pitchFamily="2" charset="2"/>
              <a:buChar char="q"/>
            </a:pPr>
            <a:r>
              <a:rPr lang="en-US" sz="1600" dirty="0"/>
              <a:t>c</a:t>
            </a:r>
            <a:r>
              <a:rPr lang="en-US" sz="1600" baseline="-25000" dirty="0"/>
              <a:t>s</a:t>
            </a:r>
            <a:r>
              <a:rPr lang="en-US" sz="1600" dirty="0"/>
              <a:t>: Select tissues showing the dominant distribution shape then </a:t>
            </a:r>
            <a:r>
              <a:rPr lang="en-US" sz="1600" dirty="0" err="1"/>
              <a:t>standardise</a:t>
            </a:r>
            <a:r>
              <a:rPr lang="en-US" sz="1600" dirty="0"/>
              <a:t> the values. For </a:t>
            </a:r>
            <a:r>
              <a:rPr lang="en-US" sz="1600" dirty="0" err="1"/>
              <a:t>standardisation</a:t>
            </a:r>
            <a:r>
              <a:rPr lang="en-US" sz="1600" dirty="0"/>
              <a:t> to not be heavily influenced by outliers, center with median and scale with median absolute deviation (mad).</a:t>
            </a:r>
          </a:p>
          <a:p>
            <a:pPr marL="800100" lvl="1" indent="-342900">
              <a:buFont typeface="Wingdings" pitchFamily="2" charset="2"/>
              <a:buChar char="q"/>
            </a:pPr>
            <a:r>
              <a:rPr lang="en-US" sz="1600" dirty="0"/>
              <a:t>For both, determine an equidistant trimmed cut-off vector for the comparison method.</a:t>
            </a:r>
          </a:p>
          <a:p>
            <a:endParaRPr lang="en-US" sz="2000" dirty="0"/>
          </a:p>
          <a:p>
            <a:pPr marL="342900" indent="-342900">
              <a:buFont typeface="Arial" panose="020B0604020202020204" pitchFamily="34" charset="0"/>
              <a:buChar char="•"/>
            </a:pPr>
            <a:r>
              <a:rPr lang="en-US" sz="2000" b="1" dirty="0"/>
              <a:t>Simulation </a:t>
            </a:r>
          </a:p>
          <a:p>
            <a:pPr marL="800100" lvl="1" indent="-342900">
              <a:buFont typeface="Wingdings" pitchFamily="2" charset="2"/>
              <a:buChar char="q"/>
            </a:pPr>
            <a:r>
              <a:rPr lang="en-US" sz="1600" dirty="0"/>
              <a:t>Must </a:t>
            </a:r>
            <a:r>
              <a:rPr lang="en-US" sz="1600" dirty="0" err="1"/>
              <a:t>normalised</a:t>
            </a:r>
            <a:r>
              <a:rPr lang="en-US" sz="1600" dirty="0"/>
              <a:t> </a:t>
            </a:r>
            <a:r>
              <a:rPr lang="en-US" sz="1600" dirty="0" err="1"/>
              <a:t>c</a:t>
            </a:r>
            <a:r>
              <a:rPr lang="en-US" sz="1600" baseline="-25000" dirty="0" err="1"/>
              <a:t>sim</a:t>
            </a:r>
            <a:r>
              <a:rPr lang="en-US" sz="1600" dirty="0"/>
              <a:t> first as aforementioned to see how range varies among simulation types</a:t>
            </a:r>
          </a:p>
          <a:p>
            <a:pPr marL="342900" indent="-342900">
              <a:buFont typeface="Arial" panose="020B0604020202020204" pitchFamily="34" charset="0"/>
              <a:buChar char="•"/>
            </a:pPr>
            <a:endParaRPr lang="en-US" sz="1600" b="1" dirty="0"/>
          </a:p>
          <a:p>
            <a:pPr marL="800100" lvl="1" indent="-342900">
              <a:buFont typeface="Arial" panose="020B0604020202020204" pitchFamily="34" charset="0"/>
              <a:buChar char="•"/>
            </a:pPr>
            <a:r>
              <a:rPr lang="en-US" sz="1600" dirty="0"/>
              <a:t>As expected, </a:t>
            </a:r>
            <a:r>
              <a:rPr lang="en-US" sz="1600" b="1" dirty="0"/>
              <a:t>cut-offs</a:t>
            </a:r>
            <a:r>
              <a:rPr lang="en-US" sz="1600" dirty="0"/>
              <a:t> mainly affect number of contacts (not 10_5 | 20_5 and </a:t>
            </a:r>
            <a:r>
              <a:rPr lang="en-US" sz="1600" dirty="0" err="1"/>
              <a:t>int|non</a:t>
            </a:r>
            <a:r>
              <a:rPr lang="en-US" sz="1600" dirty="0"/>
              <a:t>)</a:t>
            </a:r>
          </a:p>
          <a:p>
            <a:pPr marL="800100" lvl="1" indent="-342900">
              <a:buFont typeface="Wingdings" pitchFamily="2" charset="2"/>
              <a:buChar char="q"/>
            </a:pPr>
            <a:r>
              <a:rPr lang="en-US" sz="1600" dirty="0"/>
              <a:t>Best to use 2.0 if it means &lt;2.0; if not, use 1.999999 -&gt; still makes physical sense since no bead is allowed in between contact -&gt; </a:t>
            </a:r>
            <a:r>
              <a:rPr lang="en-US" sz="1600" b="1" dirty="0"/>
              <a:t>Zahra will give me </a:t>
            </a:r>
            <a:r>
              <a:rPr lang="en-US" sz="1600" b="1" dirty="0" err="1"/>
              <a:t>normalised</a:t>
            </a:r>
            <a:r>
              <a:rPr lang="en-US" sz="1600" b="1" dirty="0"/>
              <a:t> matrices using 1.9999 cut-off. </a:t>
            </a:r>
          </a:p>
          <a:p>
            <a:pPr marL="800100" lvl="1" indent="-342900">
              <a:buFont typeface="Wingdings" pitchFamily="2" charset="2"/>
              <a:buChar char="§"/>
            </a:pPr>
            <a:endParaRPr lang="en-US" sz="1600" b="1" dirty="0"/>
          </a:p>
          <a:p>
            <a:pPr marL="800100" lvl="1" indent="-342900">
              <a:buFont typeface="Arial" panose="020B0604020202020204" pitchFamily="34" charset="0"/>
              <a:buChar char="•"/>
            </a:pPr>
            <a:r>
              <a:rPr lang="en-US" sz="1600" dirty="0"/>
              <a:t>Maps are way sparser than c</a:t>
            </a:r>
            <a:r>
              <a:rPr lang="en-US" sz="1600" baseline="-25000" dirty="0"/>
              <a:t>s</a:t>
            </a:r>
            <a:r>
              <a:rPr lang="en-US" sz="1600" dirty="0"/>
              <a:t> maps. </a:t>
            </a:r>
          </a:p>
          <a:p>
            <a:pPr marL="800100" lvl="1" indent="-342900">
              <a:buFont typeface="Wingdings" pitchFamily="2" charset="2"/>
              <a:buChar char="q"/>
            </a:pPr>
            <a:r>
              <a:rPr lang="en-US" sz="1600" dirty="0"/>
              <a:t>Cut-off may not be the way to go to solve the sparseness. Increase interaction strength? But do this on non-interacting arm simulations as to not get high signal inter-arm contacts?</a:t>
            </a:r>
          </a:p>
          <a:p>
            <a:pPr lvl="1"/>
            <a:endParaRPr lang="en-US" sz="1600" b="1" dirty="0"/>
          </a:p>
          <a:p>
            <a:pPr marL="800100" lvl="1" indent="-342900">
              <a:buFont typeface="Wingdings" pitchFamily="2" charset="2"/>
              <a:buChar char="q"/>
            </a:pPr>
            <a:r>
              <a:rPr lang="en-US" sz="1600" dirty="0"/>
              <a:t>Get final </a:t>
            </a:r>
            <a:r>
              <a:rPr lang="en-US" sz="1600" dirty="0" err="1"/>
              <a:t>normalised</a:t>
            </a:r>
            <a:r>
              <a:rPr lang="en-US" sz="1600" dirty="0"/>
              <a:t> simulation maps?</a:t>
            </a:r>
          </a:p>
          <a:p>
            <a:pPr marL="800100" lvl="1" indent="-342900">
              <a:buFont typeface="Wingdings" pitchFamily="2" charset="2"/>
              <a:buChar char="§"/>
            </a:pPr>
            <a:r>
              <a:rPr lang="en-US" sz="1600" dirty="0"/>
              <a:t>Sets 1, 2, 3.2, 4.2 (c</a:t>
            </a:r>
            <a:r>
              <a:rPr lang="en-US" sz="1600" baseline="-25000" dirty="0"/>
              <a:t>||</a:t>
            </a:r>
            <a:r>
              <a:rPr lang="en-US" sz="1600" dirty="0"/>
              <a:t> </a:t>
            </a:r>
            <a:r>
              <a:rPr lang="en-US" sz="1600" dirty="0" err="1"/>
              <a:t>categorised</a:t>
            </a:r>
            <a:r>
              <a:rPr lang="en-US" sz="1600" dirty="0"/>
              <a:t>), will all be </a:t>
            </a:r>
            <a:r>
              <a:rPr lang="en-US" sz="1600" b="1" dirty="0"/>
              <a:t>int</a:t>
            </a:r>
            <a:r>
              <a:rPr lang="en-US" sz="1600" dirty="0"/>
              <a:t>. </a:t>
            </a:r>
            <a:r>
              <a:rPr lang="en-US" sz="1600" b="1" dirty="0"/>
              <a:t>Non</a:t>
            </a:r>
            <a:r>
              <a:rPr lang="en-US" sz="1600" dirty="0"/>
              <a:t> will only be done for 3.2 to make maps better (up to her to repeat or not)???</a:t>
            </a:r>
          </a:p>
          <a:p>
            <a:pPr marL="800100" lvl="1" indent="-342900">
              <a:buFont typeface="Wingdings" pitchFamily="2" charset="2"/>
              <a:buChar char="§"/>
            </a:pPr>
            <a:r>
              <a:rPr lang="en-US" sz="1600" dirty="0"/>
              <a:t>Zahra will decide if replicates will be done.</a:t>
            </a:r>
          </a:p>
          <a:p>
            <a:pPr lvl="1"/>
            <a:endParaRPr lang="en-US" sz="1600" dirty="0"/>
          </a:p>
          <a:p>
            <a:pPr marL="800100" lvl="1" indent="-342900">
              <a:buFont typeface="Arial" panose="020B0604020202020204" pitchFamily="34" charset="0"/>
              <a:buChar char="•"/>
            </a:pPr>
            <a:r>
              <a:rPr lang="en-US" sz="1600" dirty="0"/>
              <a:t>Interesting that Set1 control has way more contacts than the other types at cut-offs 1.5, 2.0 and 3.0</a:t>
            </a:r>
          </a:p>
          <a:p>
            <a:pPr marL="1257300" lvl="2" indent="-342900">
              <a:buFont typeface="Arial" panose="020B0604020202020204" pitchFamily="34" charset="0"/>
              <a:buChar char="•"/>
            </a:pPr>
            <a:r>
              <a:rPr lang="en-US" sz="1600" dirty="0"/>
              <a:t>Complementarity and added c</a:t>
            </a:r>
            <a:r>
              <a:rPr lang="en-US" sz="1600" baseline="-25000" dirty="0"/>
              <a:t>p</a:t>
            </a:r>
            <a:r>
              <a:rPr lang="en-US" sz="1600" dirty="0"/>
              <a:t>=21 constraints restricted many contacts.</a:t>
            </a:r>
          </a:p>
        </p:txBody>
      </p:sp>
      <p:sp>
        <p:nvSpPr>
          <p:cNvPr id="13" name="Title 1">
            <a:extLst>
              <a:ext uri="{FF2B5EF4-FFF2-40B4-BE49-F238E27FC236}">
                <a16:creationId xmlns:a16="http://schemas.microsoft.com/office/drawing/2014/main" id="{2186A65D-AEAE-7C4E-92AE-94FA7129DB72}"/>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Prerequisites of comparing contact maps </a:t>
            </a:r>
            <a:endParaRPr lang="en-US" sz="3000" b="1" baseline="-25000" dirty="0">
              <a:solidFill>
                <a:srgbClr val="000090"/>
              </a:solidFill>
              <a:latin typeface="+mn-lt"/>
            </a:endParaRPr>
          </a:p>
        </p:txBody>
      </p:sp>
    </p:spTree>
    <p:extLst>
      <p:ext uri="{BB962C8B-B14F-4D97-AF65-F5344CB8AC3E}">
        <p14:creationId xmlns:p14="http://schemas.microsoft.com/office/powerpoint/2010/main" val="19359234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33120"/>
            <a:ext cx="12192000" cy="4524315"/>
          </a:xfrm>
          <a:prstGeom prst="rect">
            <a:avLst/>
          </a:prstGeom>
          <a:noFill/>
        </p:spPr>
        <p:txBody>
          <a:bodyPr wrap="square" rtlCol="0">
            <a:spAutoFit/>
          </a:bodyPr>
          <a:lstStyle/>
          <a:p>
            <a:pPr marL="342900" indent="-342900">
              <a:buFont typeface="Arial" panose="020B0604020202020204" pitchFamily="34" charset="0"/>
              <a:buChar char="•"/>
            </a:pPr>
            <a:r>
              <a:rPr lang="en-US" sz="2000" dirty="0"/>
              <a:t>Define a potential function incorporating properties (hypothesized to influence chromatin folding) to be tested.</a:t>
            </a:r>
          </a:p>
          <a:p>
            <a:pPr marL="342900" indent="-342900">
              <a:buFont typeface="Arial" panose="020B0604020202020204" pitchFamily="34" charset="0"/>
              <a:buChar char="•"/>
            </a:pPr>
            <a:r>
              <a:rPr lang="en-US" sz="2000" dirty="0" err="1"/>
              <a:t>Optimisation</a:t>
            </a:r>
            <a:r>
              <a:rPr lang="en-US" sz="2000" dirty="0"/>
              <a:t> of parameters of the function</a:t>
            </a:r>
          </a:p>
          <a:p>
            <a:pPr marL="800100" lvl="1" indent="-342900">
              <a:buFont typeface="Arial" panose="020B0604020202020204" pitchFamily="34" charset="0"/>
              <a:buChar char="•"/>
            </a:pPr>
            <a:r>
              <a:rPr lang="en-US" sz="2000" dirty="0"/>
              <a:t>Set values based on experiments and other known facts </a:t>
            </a:r>
          </a:p>
          <a:p>
            <a:pPr marL="800100" lvl="1" indent="-342900">
              <a:buFont typeface="Arial" panose="020B0604020202020204" pitchFamily="34" charset="0"/>
              <a:buChar char="•"/>
            </a:pPr>
            <a:r>
              <a:rPr lang="en-US" sz="2000" dirty="0"/>
              <a:t>Tune parameter/s to match Hi-C quantitatively </a:t>
            </a:r>
          </a:p>
          <a:p>
            <a:pPr marL="1257300" lvl="2" indent="-342900">
              <a:buFont typeface="Arial" panose="020B0604020202020204" pitchFamily="34" charset="0"/>
              <a:buChar char="•"/>
            </a:pPr>
            <a:r>
              <a:rPr lang="en-US" sz="2000" dirty="0"/>
              <a:t>di </a:t>
            </a:r>
            <a:r>
              <a:rPr lang="en-US" sz="2000" dirty="0" err="1"/>
              <a:t>Pierro</a:t>
            </a:r>
            <a:r>
              <a:rPr lang="en-US" sz="2000" dirty="0"/>
              <a:t> et al. 2015 – block polymer model (Rao et al. 2014 </a:t>
            </a:r>
            <a:r>
              <a:rPr lang="en-US" sz="2000" dirty="0" err="1"/>
              <a:t>subcompartments</a:t>
            </a:r>
            <a:r>
              <a:rPr lang="en-US" sz="2000" dirty="0"/>
              <a:t>, self-avoiding polymer; fixed loop anchors); tuned 27 parameters; training using whole Hi-C dataset; reproduced 3 properties below</a:t>
            </a:r>
          </a:p>
          <a:p>
            <a:pPr marL="1257300" lvl="2" indent="-342900">
              <a:buFont typeface="Arial" panose="020B0604020202020204" pitchFamily="34" charset="0"/>
              <a:buChar char="•"/>
            </a:pPr>
            <a:r>
              <a:rPr lang="en-US" sz="2000" dirty="0"/>
              <a:t>Shi et al. 2020 – block polymer model (euchromatin + heterochromatin, fixed loop anchors); not self-avoiding polymer; tuned 1 parameter (interaction strength); reproduced 3 properties below</a:t>
            </a:r>
          </a:p>
          <a:p>
            <a:endParaRPr lang="en-US" sz="2000" dirty="0"/>
          </a:p>
          <a:p>
            <a:pPr marL="342900" indent="-342900">
              <a:buFont typeface="Arial" panose="020B0604020202020204" pitchFamily="34" charset="0"/>
              <a:buChar char="•"/>
            </a:pPr>
            <a:r>
              <a:rPr lang="en-US" sz="2000" dirty="0"/>
              <a:t>Run simulation and see if the output reproduces chromatin folding properties (depends on the nature of the function) like</a:t>
            </a:r>
          </a:p>
          <a:p>
            <a:pPr marL="800100" lvl="1" indent="-342900">
              <a:buFont typeface="Arial" panose="020B0604020202020204" pitchFamily="34" charset="0"/>
              <a:buChar char="•"/>
            </a:pPr>
            <a:r>
              <a:rPr lang="en-US" sz="1600" dirty="0"/>
              <a:t>Power-law decay of contact probability</a:t>
            </a:r>
          </a:p>
          <a:p>
            <a:pPr marL="800100" lvl="1" indent="-342900">
              <a:buFont typeface="Arial" panose="020B0604020202020204" pitchFamily="34" charset="0"/>
              <a:buChar char="•"/>
            </a:pPr>
            <a:r>
              <a:rPr lang="en-US" sz="1600" dirty="0"/>
              <a:t>TAD formation</a:t>
            </a:r>
          </a:p>
          <a:p>
            <a:pPr marL="800100" lvl="1" indent="-342900">
              <a:buFont typeface="Arial" panose="020B0604020202020204" pitchFamily="34" charset="0"/>
              <a:buChar char="•"/>
            </a:pPr>
            <a:r>
              <a:rPr lang="en-US" sz="1600" dirty="0" err="1"/>
              <a:t>Compartmentalisation</a:t>
            </a:r>
            <a:endParaRPr lang="en-US" sz="1600" dirty="0"/>
          </a:p>
        </p:txBody>
      </p:sp>
      <p:sp>
        <p:nvSpPr>
          <p:cNvPr id="6" name="Title 1">
            <a:extLst>
              <a:ext uri="{FF2B5EF4-FFF2-40B4-BE49-F238E27FC236}">
                <a16:creationId xmlns:a16="http://schemas.microsoft.com/office/drawing/2014/main" id="{1495D3A9-665D-5B4A-92A9-25D4A299B80E}"/>
              </a:ext>
            </a:extLst>
          </p:cNvPr>
          <p:cNvSpPr txBox="1">
            <a:spLocks/>
          </p:cNvSpPr>
          <p:nvPr/>
        </p:nvSpPr>
        <p:spPr>
          <a:xfrm>
            <a:off x="0" y="11430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000" b="1" dirty="0">
              <a:solidFill>
                <a:srgbClr val="000090"/>
              </a:solidFill>
              <a:latin typeface="+mn-lt"/>
            </a:endParaRPr>
          </a:p>
        </p:txBody>
      </p:sp>
      <p:sp>
        <p:nvSpPr>
          <p:cNvPr id="20" name="Title 1">
            <a:extLst>
              <a:ext uri="{FF2B5EF4-FFF2-40B4-BE49-F238E27FC236}">
                <a16:creationId xmlns:a16="http://schemas.microsoft.com/office/drawing/2014/main" id="{838A5611-8F4C-FA46-8372-41C42D6F982C}"/>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i="1" dirty="0">
                <a:solidFill>
                  <a:srgbClr val="000090"/>
                </a:solidFill>
                <a:latin typeface="+mn-lt"/>
              </a:rPr>
              <a:t>Ab initio </a:t>
            </a:r>
            <a:r>
              <a:rPr lang="en-US" sz="3000" b="1" dirty="0">
                <a:solidFill>
                  <a:srgbClr val="000090"/>
                </a:solidFill>
                <a:latin typeface="+mn-lt"/>
              </a:rPr>
              <a:t>modelling of chromatin folding</a:t>
            </a:r>
          </a:p>
        </p:txBody>
      </p:sp>
      <p:graphicFrame>
        <p:nvGraphicFramePr>
          <p:cNvPr id="2" name="Table 2">
            <a:extLst>
              <a:ext uri="{FF2B5EF4-FFF2-40B4-BE49-F238E27FC236}">
                <a16:creationId xmlns:a16="http://schemas.microsoft.com/office/drawing/2014/main" id="{258839FA-47BD-A141-BC4B-81BB9BF3203E}"/>
              </a:ext>
            </a:extLst>
          </p:cNvPr>
          <p:cNvGraphicFramePr>
            <a:graphicFrameLocks noGrp="1"/>
          </p:cNvGraphicFramePr>
          <p:nvPr>
            <p:extLst>
              <p:ext uri="{D42A27DB-BD31-4B8C-83A1-F6EECF244321}">
                <p14:modId xmlns:p14="http://schemas.microsoft.com/office/powerpoint/2010/main" val="3632629839"/>
              </p:ext>
            </p:extLst>
          </p:nvPr>
        </p:nvGraphicFramePr>
        <p:xfrm>
          <a:off x="4860544" y="4268265"/>
          <a:ext cx="6453632" cy="2134618"/>
        </p:xfrm>
        <a:graphic>
          <a:graphicData uri="http://schemas.openxmlformats.org/drawingml/2006/table">
            <a:tbl>
              <a:tblPr firstRow="1" bandRow="1">
                <a:tableStyleId>{073A0DAA-6AF3-43AB-8588-CEC1D06C72B9}</a:tableStyleId>
              </a:tblPr>
              <a:tblGrid>
                <a:gridCol w="1613408">
                  <a:extLst>
                    <a:ext uri="{9D8B030D-6E8A-4147-A177-3AD203B41FA5}">
                      <a16:colId xmlns:a16="http://schemas.microsoft.com/office/drawing/2014/main" val="1392380511"/>
                    </a:ext>
                  </a:extLst>
                </a:gridCol>
                <a:gridCol w="1613408">
                  <a:extLst>
                    <a:ext uri="{9D8B030D-6E8A-4147-A177-3AD203B41FA5}">
                      <a16:colId xmlns:a16="http://schemas.microsoft.com/office/drawing/2014/main" val="3819844015"/>
                    </a:ext>
                  </a:extLst>
                </a:gridCol>
                <a:gridCol w="1613408">
                  <a:extLst>
                    <a:ext uri="{9D8B030D-6E8A-4147-A177-3AD203B41FA5}">
                      <a16:colId xmlns:a16="http://schemas.microsoft.com/office/drawing/2014/main" val="654202170"/>
                    </a:ext>
                  </a:extLst>
                </a:gridCol>
                <a:gridCol w="1613408">
                  <a:extLst>
                    <a:ext uri="{9D8B030D-6E8A-4147-A177-3AD203B41FA5}">
                      <a16:colId xmlns:a16="http://schemas.microsoft.com/office/drawing/2014/main" val="598674351"/>
                    </a:ext>
                  </a:extLst>
                </a:gridCol>
              </a:tblGrid>
              <a:tr h="449950">
                <a:tc>
                  <a:txBody>
                    <a:bodyPr/>
                    <a:lstStyle/>
                    <a:p>
                      <a:pPr algn="ctr"/>
                      <a:r>
                        <a:rPr lang="en-US" sz="1200" dirty="0"/>
                        <a:t>Type of polymer model</a:t>
                      </a:r>
                    </a:p>
                  </a:txBody>
                  <a:tcPr anchor="ctr"/>
                </a:tc>
                <a:tc>
                  <a:txBody>
                    <a:bodyPr/>
                    <a:lstStyle/>
                    <a:p>
                      <a:pPr algn="ctr"/>
                      <a:r>
                        <a:rPr lang="en-US" sz="1200" dirty="0"/>
                        <a:t>Power-law decay</a:t>
                      </a:r>
                    </a:p>
                  </a:txBody>
                  <a:tcPr anchor="ctr"/>
                </a:tc>
                <a:tc>
                  <a:txBody>
                    <a:bodyPr/>
                    <a:lstStyle/>
                    <a:p>
                      <a:pPr algn="ctr"/>
                      <a:r>
                        <a:rPr lang="en-US" sz="1200" dirty="0"/>
                        <a:t>TAD formation</a:t>
                      </a:r>
                    </a:p>
                  </a:txBody>
                  <a:tcPr anchor="ctr"/>
                </a:tc>
                <a:tc>
                  <a:txBody>
                    <a:bodyPr/>
                    <a:lstStyle/>
                    <a:p>
                      <a:pPr algn="ctr"/>
                      <a:r>
                        <a:rPr lang="en-US" sz="1200" dirty="0" err="1"/>
                        <a:t>Compartmentalisation</a:t>
                      </a:r>
                      <a:endParaRPr lang="en-US" sz="1200" dirty="0"/>
                    </a:p>
                  </a:txBody>
                  <a:tcPr anchor="ctr"/>
                </a:tc>
                <a:extLst>
                  <a:ext uri="{0D108BD9-81ED-4DB2-BD59-A6C34878D82A}">
                    <a16:rowId xmlns:a16="http://schemas.microsoft.com/office/drawing/2014/main" val="659567232"/>
                  </a:ext>
                </a:extLst>
              </a:tr>
              <a:tr h="426410">
                <a:tc>
                  <a:txBody>
                    <a:bodyPr/>
                    <a:lstStyle/>
                    <a:p>
                      <a:pPr algn="l"/>
                      <a:r>
                        <a:rPr lang="en-US" sz="1200" b="1" dirty="0"/>
                        <a:t>Fractal globule</a:t>
                      </a:r>
                    </a:p>
                  </a:txBody>
                  <a:tcPr anchor="ctr"/>
                </a:tc>
                <a:tc>
                  <a:txBody>
                    <a:bodyPr/>
                    <a:lstStyle/>
                    <a:p>
                      <a:pPr algn="ctr"/>
                      <a:r>
                        <a:rPr lang="en-US" sz="1200" dirty="0"/>
                        <a:t>No (can’t account for all species and tissues)</a:t>
                      </a:r>
                    </a:p>
                  </a:txBody>
                  <a:tcPr anchor="ctr"/>
                </a:tc>
                <a:tc>
                  <a:txBody>
                    <a:bodyPr/>
                    <a:lstStyle/>
                    <a:p>
                      <a:pPr algn="ctr"/>
                      <a:r>
                        <a:rPr lang="en-US" sz="1200" dirty="0"/>
                        <a:t>No</a:t>
                      </a:r>
                    </a:p>
                  </a:txBody>
                  <a:tcPr anchor="ctr"/>
                </a:tc>
                <a:tc>
                  <a:txBody>
                    <a:bodyPr/>
                    <a:lstStyle/>
                    <a:p>
                      <a:pPr algn="ctr"/>
                      <a:r>
                        <a:rPr lang="en-US" sz="1200" dirty="0"/>
                        <a:t>No</a:t>
                      </a:r>
                    </a:p>
                  </a:txBody>
                  <a:tcPr anchor="ctr"/>
                </a:tc>
                <a:extLst>
                  <a:ext uri="{0D108BD9-81ED-4DB2-BD59-A6C34878D82A}">
                    <a16:rowId xmlns:a16="http://schemas.microsoft.com/office/drawing/2014/main" val="3657382224"/>
                  </a:ext>
                </a:extLst>
              </a:tr>
              <a:tr h="426410">
                <a:tc>
                  <a:txBody>
                    <a:bodyPr/>
                    <a:lstStyle/>
                    <a:p>
                      <a:pPr algn="l"/>
                      <a:r>
                        <a:rPr lang="en-US" sz="1200" b="1" dirty="0"/>
                        <a:t>Loop </a:t>
                      </a:r>
                    </a:p>
                  </a:txBody>
                  <a:tcPr anchor="ctr"/>
                </a:tc>
                <a:tc>
                  <a:txBody>
                    <a:bodyPr/>
                    <a:lstStyle/>
                    <a:p>
                      <a:pPr algn="ctr"/>
                      <a:r>
                        <a:rPr lang="en-US" sz="1200" dirty="0"/>
                        <a:t>Yes</a:t>
                      </a:r>
                    </a:p>
                  </a:txBody>
                  <a:tcPr anchor="ctr"/>
                </a:tc>
                <a:tc>
                  <a:txBody>
                    <a:bodyPr/>
                    <a:lstStyle/>
                    <a:p>
                      <a:pPr algn="ctr"/>
                      <a:r>
                        <a:rPr lang="en-US" sz="1200" dirty="0"/>
                        <a:t>Yes</a:t>
                      </a:r>
                    </a:p>
                  </a:txBody>
                  <a:tcPr anchor="ctr"/>
                </a:tc>
                <a:tc>
                  <a:txBody>
                    <a:bodyPr/>
                    <a:lstStyle/>
                    <a:p>
                      <a:pPr algn="ctr"/>
                      <a:r>
                        <a:rPr lang="en-US" sz="1200" dirty="0"/>
                        <a:t>No (not large-scale ones)</a:t>
                      </a:r>
                    </a:p>
                  </a:txBody>
                  <a:tcPr anchor="ctr"/>
                </a:tc>
                <a:extLst>
                  <a:ext uri="{0D108BD9-81ED-4DB2-BD59-A6C34878D82A}">
                    <a16:rowId xmlns:a16="http://schemas.microsoft.com/office/drawing/2014/main" val="3076492157"/>
                  </a:ext>
                </a:extLst>
              </a:tr>
              <a:tr h="426410">
                <a:tc>
                  <a:txBody>
                    <a:bodyPr/>
                    <a:lstStyle/>
                    <a:p>
                      <a:pPr algn="l"/>
                      <a:r>
                        <a:rPr lang="en-US" sz="1200" b="1" dirty="0"/>
                        <a:t>Strings and binder switch (SBS)</a:t>
                      </a:r>
                    </a:p>
                  </a:txBody>
                  <a:tcPr anchor="ctr"/>
                </a:tc>
                <a:tc>
                  <a:txBody>
                    <a:bodyPr/>
                    <a:lstStyle/>
                    <a:p>
                      <a:pPr algn="ctr"/>
                      <a:r>
                        <a:rPr lang="en-US" sz="1200" dirty="0"/>
                        <a:t>Yes</a:t>
                      </a:r>
                    </a:p>
                  </a:txBody>
                  <a:tcPr anchor="ctr"/>
                </a:tc>
                <a:tc>
                  <a:txBody>
                    <a:bodyPr/>
                    <a:lstStyle/>
                    <a:p>
                      <a:pPr algn="ctr"/>
                      <a:r>
                        <a:rPr lang="en-US" sz="1200" dirty="0"/>
                        <a:t>Yes</a:t>
                      </a:r>
                    </a:p>
                  </a:txBody>
                  <a:tcPr anchor="ctr"/>
                </a:tc>
                <a:tc>
                  <a:txBody>
                    <a:bodyPr/>
                    <a:lstStyle/>
                    <a:p>
                      <a:pPr algn="ctr"/>
                      <a:r>
                        <a:rPr lang="en-US" sz="1200" dirty="0"/>
                        <a:t>No (not large-scale ones)</a:t>
                      </a:r>
                    </a:p>
                  </a:txBody>
                  <a:tcPr anchor="ctr"/>
                </a:tc>
                <a:extLst>
                  <a:ext uri="{0D108BD9-81ED-4DB2-BD59-A6C34878D82A}">
                    <a16:rowId xmlns:a16="http://schemas.microsoft.com/office/drawing/2014/main" val="613096499"/>
                  </a:ext>
                </a:extLst>
              </a:tr>
              <a:tr h="305818">
                <a:tc>
                  <a:txBody>
                    <a:bodyPr/>
                    <a:lstStyle/>
                    <a:p>
                      <a:pPr algn="l"/>
                      <a:r>
                        <a:rPr lang="en-US" sz="1200" b="1" dirty="0"/>
                        <a:t>Block copolymer</a:t>
                      </a:r>
                    </a:p>
                  </a:txBody>
                  <a:tcPr anchor="ctr"/>
                </a:tc>
                <a:tc>
                  <a:txBody>
                    <a:bodyPr/>
                    <a:lstStyle/>
                    <a:p>
                      <a:pPr algn="ctr"/>
                      <a:r>
                        <a:rPr lang="en-US" sz="1200" dirty="0"/>
                        <a:t>Yes</a:t>
                      </a:r>
                    </a:p>
                  </a:txBody>
                  <a:tcPr anchor="ctr"/>
                </a:tc>
                <a:tc>
                  <a:txBody>
                    <a:bodyPr/>
                    <a:lstStyle/>
                    <a:p>
                      <a:pPr algn="ctr"/>
                      <a:r>
                        <a:rPr lang="en-US" sz="1200" dirty="0"/>
                        <a:t>Yes</a:t>
                      </a:r>
                    </a:p>
                  </a:txBody>
                  <a:tcPr anchor="ctr"/>
                </a:tc>
                <a:tc>
                  <a:txBody>
                    <a:bodyPr/>
                    <a:lstStyle/>
                    <a:p>
                      <a:pPr algn="ctr"/>
                      <a:r>
                        <a:rPr lang="en-US" sz="1200" dirty="0"/>
                        <a:t>Yes</a:t>
                      </a:r>
                    </a:p>
                  </a:txBody>
                  <a:tcPr anchor="ctr"/>
                </a:tc>
                <a:extLst>
                  <a:ext uri="{0D108BD9-81ED-4DB2-BD59-A6C34878D82A}">
                    <a16:rowId xmlns:a16="http://schemas.microsoft.com/office/drawing/2014/main" val="1483888892"/>
                  </a:ext>
                </a:extLst>
              </a:tr>
            </a:tbl>
          </a:graphicData>
        </a:graphic>
      </p:graphicFrame>
      <p:sp>
        <p:nvSpPr>
          <p:cNvPr id="3" name="Rectangle 2">
            <a:extLst>
              <a:ext uri="{FF2B5EF4-FFF2-40B4-BE49-F238E27FC236}">
                <a16:creationId xmlns:a16="http://schemas.microsoft.com/office/drawing/2014/main" id="{9373A4EE-C2A9-8542-B4D9-E8F25F7979F2}"/>
              </a:ext>
            </a:extLst>
          </p:cNvPr>
          <p:cNvSpPr/>
          <p:nvPr/>
        </p:nvSpPr>
        <p:spPr>
          <a:xfrm>
            <a:off x="6096000" y="6457890"/>
            <a:ext cx="5218176" cy="400110"/>
          </a:xfrm>
          <a:prstGeom prst="rect">
            <a:avLst/>
          </a:prstGeom>
        </p:spPr>
        <p:txBody>
          <a:bodyPr wrap="square">
            <a:spAutoFit/>
          </a:bodyPr>
          <a:lstStyle/>
          <a:p>
            <a:pPr algn="r"/>
            <a:r>
              <a:rPr lang="en-US" sz="1000" dirty="0"/>
              <a:t>Zhou and Gao 2020 </a:t>
            </a:r>
            <a:r>
              <a:rPr lang="en-GB" sz="1000" dirty="0" err="1"/>
              <a:t>Phys.Chem.Chem.Phys</a:t>
            </a:r>
            <a:r>
              <a:rPr lang="en-GB" sz="1000" dirty="0"/>
              <a:t>. DOI: 10.1039/d0cp01877e</a:t>
            </a:r>
          </a:p>
          <a:p>
            <a:pPr algn="r"/>
            <a:endParaRPr lang="en-US" sz="1000" dirty="0"/>
          </a:p>
        </p:txBody>
      </p:sp>
    </p:spTree>
    <p:extLst>
      <p:ext uri="{BB962C8B-B14F-4D97-AF65-F5344CB8AC3E}">
        <p14:creationId xmlns:p14="http://schemas.microsoft.com/office/powerpoint/2010/main" val="4025779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629016"/>
            <a:ext cx="12192000" cy="5232202"/>
          </a:xfrm>
          <a:prstGeom prst="rect">
            <a:avLst/>
          </a:prstGeom>
          <a:noFill/>
        </p:spPr>
        <p:txBody>
          <a:bodyPr wrap="square" rtlCol="0">
            <a:spAutoFit/>
          </a:bodyPr>
          <a:lstStyle/>
          <a:p>
            <a:pPr marL="342900" indent="-342900">
              <a:buFont typeface="Arial" panose="020B0604020202020204" pitchFamily="34" charset="0"/>
              <a:buChar char="•"/>
            </a:pPr>
            <a:r>
              <a:rPr lang="en-GB" sz="2000" dirty="0"/>
              <a:t>Deadline is 8 Oct 2021 (4 months left)</a:t>
            </a:r>
          </a:p>
          <a:p>
            <a:pPr marL="342900" indent="-342900">
              <a:buFont typeface="Arial" panose="020B0604020202020204" pitchFamily="34" charset="0"/>
              <a:buChar char="•"/>
            </a:pPr>
            <a:r>
              <a:rPr lang="en-GB" sz="2000" dirty="0"/>
              <a:t>Before presentation:</a:t>
            </a:r>
          </a:p>
          <a:p>
            <a:pPr marL="800100" lvl="1" indent="-342900">
              <a:buFont typeface="Arial" panose="020B0604020202020204" pitchFamily="34" charset="0"/>
              <a:buChar char="•"/>
            </a:pPr>
            <a:r>
              <a:rPr lang="en-GB" sz="2000" dirty="0"/>
              <a:t>GSO.14 MSD form</a:t>
            </a:r>
            <a:endParaRPr lang="en-US" sz="2000" dirty="0"/>
          </a:p>
          <a:p>
            <a:pPr marL="800100" lvl="1" indent="-342900">
              <a:buFont typeface="Arial" panose="020B0604020202020204" pitchFamily="34" charset="0"/>
              <a:buChar char="•"/>
            </a:pPr>
            <a:r>
              <a:rPr lang="en-US" sz="2000" dirty="0">
                <a:solidFill>
                  <a:srgbClr val="FF0000"/>
                </a:solidFill>
              </a:rPr>
              <a:t>Thesis contents list?</a:t>
            </a:r>
          </a:p>
          <a:p>
            <a:pPr marL="800100" lvl="1" indent="-342900">
              <a:buFont typeface="Arial" panose="020B0604020202020204" pitchFamily="34" charset="0"/>
              <a:buChar char="•"/>
            </a:pPr>
            <a:r>
              <a:rPr lang="en-GB" dirty="0"/>
              <a:t>Milestones of any remaining work to be undertaken </a:t>
            </a:r>
          </a:p>
          <a:p>
            <a:pPr marL="800100" lvl="1" indent="-342900">
              <a:buFont typeface="Arial" panose="020B0604020202020204" pitchFamily="34" charset="0"/>
              <a:buChar char="•"/>
            </a:pPr>
            <a:r>
              <a:rPr lang="en-GB" dirty="0"/>
              <a:t>Dates for the submission of draft chapters</a:t>
            </a:r>
          </a:p>
          <a:p>
            <a:pPr marL="800100" lvl="1" indent="-342900">
              <a:buFont typeface="Arial" panose="020B0604020202020204" pitchFamily="34" charset="0"/>
              <a:buChar char="•"/>
            </a:pPr>
            <a:r>
              <a:rPr lang="en-GB" dirty="0"/>
              <a:t>Training Needs Analysis</a:t>
            </a:r>
          </a:p>
          <a:p>
            <a:endParaRPr lang="en-GB" sz="2000" dirty="0"/>
          </a:p>
          <a:p>
            <a:pPr marL="342900" indent="-342900">
              <a:buFont typeface="Arial" panose="020B0604020202020204" pitchFamily="34" charset="0"/>
              <a:buChar char="•"/>
            </a:pPr>
            <a:r>
              <a:rPr lang="en-GB" sz="2000" dirty="0"/>
              <a:t>Two assessors</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Presentation and Interview</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See </a:t>
            </a:r>
            <a:r>
              <a:rPr lang="en-GB" sz="2000" dirty="0">
                <a:hlinkClick r:id="rId2"/>
              </a:rPr>
              <a:t>https://canvas.ox.ac.uk/courses/22105/pages/confirmation-of-dphil-status?module_item_id=217806</a:t>
            </a:r>
            <a:r>
              <a:rPr lang="en-GB" sz="2000" dirty="0"/>
              <a:t> for details on Confirmation of Status (Medical Sciences).</a:t>
            </a:r>
            <a:endParaRPr lang="en-GB" dirty="0"/>
          </a:p>
          <a:p>
            <a:pPr marL="800100" lvl="1" indent="-342900">
              <a:buFont typeface="Arial" panose="020B0604020202020204" pitchFamily="34" charset="0"/>
              <a:buChar char="•"/>
            </a:pPr>
            <a:endParaRPr lang="en-GB" sz="2000" dirty="0"/>
          </a:p>
          <a:p>
            <a:pPr marL="800100" lvl="1" indent="-342900">
              <a:buFont typeface="Arial" panose="020B0604020202020204" pitchFamily="34" charset="0"/>
              <a:buChar char="•"/>
            </a:pPr>
            <a:endParaRPr lang="en-GB" sz="2000" dirty="0"/>
          </a:p>
          <a:p>
            <a:pPr lvl="1"/>
            <a:endParaRPr lang="en-GB" sz="2000" dirty="0"/>
          </a:p>
        </p:txBody>
      </p:sp>
      <p:sp>
        <p:nvSpPr>
          <p:cNvPr id="6" name="Title 1">
            <a:extLst>
              <a:ext uri="{FF2B5EF4-FFF2-40B4-BE49-F238E27FC236}">
                <a16:creationId xmlns:a16="http://schemas.microsoft.com/office/drawing/2014/main" id="{1495D3A9-665D-5B4A-92A9-25D4A299B80E}"/>
              </a:ext>
            </a:extLst>
          </p:cNvPr>
          <p:cNvSpPr txBox="1">
            <a:spLocks/>
          </p:cNvSpPr>
          <p:nvPr/>
        </p:nvSpPr>
        <p:spPr>
          <a:xfrm>
            <a:off x="0" y="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Confirmation </a:t>
            </a:r>
          </a:p>
        </p:txBody>
      </p:sp>
    </p:spTree>
    <p:extLst>
      <p:ext uri="{BB962C8B-B14F-4D97-AF65-F5344CB8AC3E}">
        <p14:creationId xmlns:p14="http://schemas.microsoft.com/office/powerpoint/2010/main" val="3335066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EC20B5C-6B28-4942-B452-E2A59FED16DF}"/>
              </a:ext>
            </a:extLst>
          </p:cNvPr>
          <p:cNvSpPr txBox="1">
            <a:spLocks/>
          </p:cNvSpPr>
          <p:nvPr/>
        </p:nvSpPr>
        <p:spPr>
          <a:xfrm>
            <a:off x="0" y="114300"/>
            <a:ext cx="12192000" cy="6188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70090"/>
                </a:solidFill>
                <a:latin typeface="+mn-lt"/>
              </a:rPr>
              <a:t>Simulation maps</a:t>
            </a:r>
          </a:p>
        </p:txBody>
      </p:sp>
      <p:sp>
        <p:nvSpPr>
          <p:cNvPr id="6" name="Content Placeholder 3">
            <a:extLst>
              <a:ext uri="{FF2B5EF4-FFF2-40B4-BE49-F238E27FC236}">
                <a16:creationId xmlns:a16="http://schemas.microsoft.com/office/drawing/2014/main" id="{2ADE733D-76F9-034E-A6C7-BB4F8FD6932E}"/>
              </a:ext>
            </a:extLst>
          </p:cNvPr>
          <p:cNvSpPr txBox="1">
            <a:spLocks/>
          </p:cNvSpPr>
          <p:nvPr/>
        </p:nvSpPr>
        <p:spPr>
          <a:xfrm>
            <a:off x="0" y="733120"/>
            <a:ext cx="12192000" cy="612488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GB" sz="2000" dirty="0"/>
              <a:t>Simulation types </a:t>
            </a:r>
          </a:p>
          <a:p>
            <a:pPr lvl="1">
              <a:lnSpc>
                <a:spcPct val="100000"/>
              </a:lnSpc>
              <a:spcBef>
                <a:spcPts val="0"/>
              </a:spcBef>
            </a:pPr>
            <a:r>
              <a:rPr lang="en-GB" sz="1600" dirty="0"/>
              <a:t>Set 1 – Homopolymer</a:t>
            </a:r>
          </a:p>
          <a:p>
            <a:pPr lvl="1">
              <a:lnSpc>
                <a:spcPct val="100000"/>
              </a:lnSpc>
              <a:spcBef>
                <a:spcPts val="0"/>
              </a:spcBef>
            </a:pPr>
            <a:r>
              <a:rPr lang="en-GB" sz="1600" dirty="0"/>
              <a:t>Set 2 – Heteropolymer informed by c</a:t>
            </a:r>
            <a:r>
              <a:rPr lang="en-GB" sz="1600" baseline="-25000" dirty="0"/>
              <a:t>p</a:t>
            </a:r>
            <a:r>
              <a:rPr lang="en-GB" sz="1600" dirty="0"/>
              <a:t>=21 contacts</a:t>
            </a:r>
          </a:p>
          <a:p>
            <a:pPr lvl="1">
              <a:lnSpc>
                <a:spcPct val="100000"/>
              </a:lnSpc>
              <a:spcBef>
                <a:spcPts val="0"/>
              </a:spcBef>
            </a:pPr>
            <a:r>
              <a:rPr lang="en-GB" sz="1600" dirty="0"/>
              <a:t>Set 4.2 – Heteropolymer informed by c||</a:t>
            </a:r>
          </a:p>
          <a:p>
            <a:pPr lvl="1">
              <a:lnSpc>
                <a:spcPct val="100000"/>
              </a:lnSpc>
              <a:spcBef>
                <a:spcPts val="0"/>
              </a:spcBef>
            </a:pPr>
            <a:r>
              <a:rPr lang="en-GB" sz="1600" dirty="0"/>
              <a:t>Set 3.2 – Heteropolymer informed by c</a:t>
            </a:r>
            <a:r>
              <a:rPr lang="en-GB" sz="1600" baseline="-25000" dirty="0"/>
              <a:t>p</a:t>
            </a:r>
            <a:r>
              <a:rPr lang="en-GB" sz="1600" dirty="0"/>
              <a:t>=21 contacts and c</a:t>
            </a:r>
            <a:r>
              <a:rPr lang="en-GB" sz="1600" baseline="-25000" dirty="0"/>
              <a:t>||</a:t>
            </a:r>
          </a:p>
          <a:p>
            <a:pPr marL="457200" lvl="1" indent="0">
              <a:lnSpc>
                <a:spcPct val="100000"/>
              </a:lnSpc>
              <a:spcBef>
                <a:spcPts val="0"/>
              </a:spcBef>
              <a:buNone/>
            </a:pPr>
            <a:r>
              <a:rPr lang="en-GB" sz="1600" dirty="0">
                <a:solidFill>
                  <a:srgbClr val="FF0000"/>
                </a:solidFill>
              </a:rPr>
              <a:t>* For c</a:t>
            </a:r>
            <a:r>
              <a:rPr lang="en-GB" sz="1600" baseline="-25000" dirty="0">
                <a:solidFill>
                  <a:srgbClr val="FF0000"/>
                </a:solidFill>
              </a:rPr>
              <a:t>||</a:t>
            </a:r>
            <a:r>
              <a:rPr lang="en-GB" sz="1600" dirty="0">
                <a:solidFill>
                  <a:srgbClr val="FF0000"/>
                </a:solidFill>
              </a:rPr>
              <a:t> is it categorised?</a:t>
            </a:r>
          </a:p>
          <a:p>
            <a:pPr>
              <a:lnSpc>
                <a:spcPct val="100000"/>
              </a:lnSpc>
              <a:spcBef>
                <a:spcPts val="0"/>
              </a:spcBef>
            </a:pPr>
            <a:r>
              <a:rPr lang="en-GB" sz="2000" dirty="0"/>
              <a:t>Goal is to see the influence of c</a:t>
            </a:r>
            <a:r>
              <a:rPr lang="en-GB" sz="2000" baseline="-25000" dirty="0"/>
              <a:t>p</a:t>
            </a:r>
            <a:r>
              <a:rPr lang="en-GB" sz="2000" dirty="0"/>
              <a:t>=21 and c</a:t>
            </a:r>
            <a:r>
              <a:rPr lang="en-GB" sz="2000" baseline="-25000" dirty="0"/>
              <a:t>||</a:t>
            </a:r>
            <a:r>
              <a:rPr lang="en-GB" sz="2000" dirty="0"/>
              <a:t> individually and when combined to contact formation. </a:t>
            </a:r>
          </a:p>
          <a:p>
            <a:pPr marL="0" indent="0">
              <a:lnSpc>
                <a:spcPct val="100000"/>
              </a:lnSpc>
              <a:spcBef>
                <a:spcPts val="0"/>
              </a:spcBef>
              <a:buNone/>
            </a:pPr>
            <a:endParaRPr lang="en-GB" sz="2000" dirty="0"/>
          </a:p>
          <a:p>
            <a:pPr>
              <a:lnSpc>
                <a:spcPct val="100000"/>
              </a:lnSpc>
              <a:spcBef>
                <a:spcPts val="0"/>
              </a:spcBef>
            </a:pPr>
            <a:r>
              <a:rPr lang="en-GB" sz="2000" dirty="0"/>
              <a:t>Values in maps are frequency of contacts (across number of equilibrium snapshots)</a:t>
            </a:r>
          </a:p>
          <a:p>
            <a:pPr lvl="1">
              <a:lnSpc>
                <a:spcPct val="100000"/>
              </a:lnSpc>
              <a:spcBef>
                <a:spcPts val="0"/>
              </a:spcBef>
            </a:pPr>
            <a:r>
              <a:rPr lang="en-GB" sz="1600" dirty="0">
                <a:solidFill>
                  <a:srgbClr val="FF0000"/>
                </a:solidFill>
              </a:rPr>
              <a:t>Normalise frequency to number of equilibrium snapshots taken to make values comparable across simulation types.</a:t>
            </a:r>
          </a:p>
          <a:p>
            <a:pPr lvl="1">
              <a:lnSpc>
                <a:spcPct val="100000"/>
              </a:lnSpc>
              <a:spcBef>
                <a:spcPts val="0"/>
              </a:spcBef>
            </a:pPr>
            <a:r>
              <a:rPr lang="en-GB" sz="1600" dirty="0"/>
              <a:t>Frequency was taken instead of average distance maps (across number of equilibrium snapshots) to differentiates cases like (1) Two beads that are close to each other in all snapshots vs. (2) cases wherein beads very far from each other happen to come very close a few times. We opted to set a cut-off (that makes physical sense because it does not allow a bead to come between two beads in contact) to determine that two beads in contact and to count how many times these happen across a number of equilibrium snapshots taken.  </a:t>
            </a:r>
          </a:p>
          <a:p>
            <a:pPr lvl="1">
              <a:lnSpc>
                <a:spcPct val="100000"/>
              </a:lnSpc>
              <a:spcBef>
                <a:spcPts val="0"/>
              </a:spcBef>
            </a:pPr>
            <a:endParaRPr lang="en-GB" sz="1600" dirty="0"/>
          </a:p>
          <a:p>
            <a:pPr>
              <a:lnSpc>
                <a:spcPct val="100000"/>
              </a:lnSpc>
              <a:spcBef>
                <a:spcPts val="0"/>
              </a:spcBef>
            </a:pPr>
            <a:r>
              <a:rPr lang="en-GB" sz="2000" dirty="0"/>
              <a:t>Non-interacting arms</a:t>
            </a:r>
          </a:p>
          <a:p>
            <a:pPr lvl="1">
              <a:lnSpc>
                <a:spcPct val="100000"/>
              </a:lnSpc>
              <a:spcBef>
                <a:spcPts val="0"/>
              </a:spcBef>
            </a:pPr>
            <a:r>
              <a:rPr lang="en-GB" sz="1600" dirty="0"/>
              <a:t>Initial maps resulted to enhanced interaction between regions from different arms, which is supposed to show a lower signal based on Hi-C maps. This is likely because entropic forces caused by loops in between two beads in contact has to be increased. Alternative to optimising for this, non-interacting arms simulation was done for 3.2 and 4.2. </a:t>
            </a:r>
          </a:p>
          <a:p>
            <a:pPr lvl="1">
              <a:lnSpc>
                <a:spcPct val="100000"/>
              </a:lnSpc>
              <a:spcBef>
                <a:spcPts val="0"/>
              </a:spcBef>
            </a:pPr>
            <a:r>
              <a:rPr lang="en-GB" sz="1600" dirty="0"/>
              <a:t>Both arms were simulated at the same time. Ideally, non-interacting arms should be done for Set1 but they ended up clumping. Solution is to just use interacting arms as control (Set1) and just solve the problem when reviewers comment about it. </a:t>
            </a:r>
            <a:r>
              <a:rPr lang="en-GB" sz="1600" dirty="0">
                <a:solidFill>
                  <a:srgbClr val="FF0000"/>
                </a:solidFill>
              </a:rPr>
              <a:t>Set 2 non-interacting?</a:t>
            </a:r>
          </a:p>
          <a:p>
            <a:pPr marL="0" indent="0">
              <a:lnSpc>
                <a:spcPct val="100000"/>
              </a:lnSpc>
              <a:spcBef>
                <a:spcPts val="0"/>
              </a:spcBef>
              <a:buNone/>
            </a:pPr>
            <a:endParaRPr lang="en-GB" sz="2000" dirty="0"/>
          </a:p>
          <a:p>
            <a:pPr>
              <a:lnSpc>
                <a:spcPct val="100000"/>
              </a:lnSpc>
              <a:spcBef>
                <a:spcPts val="0"/>
              </a:spcBef>
            </a:pPr>
            <a:endParaRPr lang="en-GB" sz="1200" dirty="0"/>
          </a:p>
          <a:p>
            <a:pPr lvl="2">
              <a:lnSpc>
                <a:spcPct val="100000"/>
              </a:lnSpc>
              <a:spcBef>
                <a:spcPts val="0"/>
              </a:spcBef>
            </a:pPr>
            <a:endParaRPr lang="en-GB" sz="1200" dirty="0"/>
          </a:p>
          <a:p>
            <a:pPr lvl="2">
              <a:lnSpc>
                <a:spcPct val="100000"/>
              </a:lnSpc>
              <a:spcBef>
                <a:spcPts val="0"/>
              </a:spcBef>
            </a:pPr>
            <a:endParaRPr lang="en-GB" sz="1200" dirty="0"/>
          </a:p>
          <a:p>
            <a:pPr marL="914400" lvl="2" indent="0">
              <a:lnSpc>
                <a:spcPct val="100000"/>
              </a:lnSpc>
              <a:spcBef>
                <a:spcPts val="0"/>
              </a:spcBef>
              <a:buNone/>
            </a:pPr>
            <a:endParaRPr lang="en-GB" sz="2000" dirty="0"/>
          </a:p>
          <a:p>
            <a:pPr>
              <a:lnSpc>
                <a:spcPct val="100000"/>
              </a:lnSpc>
              <a:spcBef>
                <a:spcPts val="0"/>
              </a:spcBef>
            </a:pPr>
            <a:endParaRPr lang="en-GB" sz="1600" dirty="0"/>
          </a:p>
          <a:p>
            <a:pPr lvl="1">
              <a:lnSpc>
                <a:spcPct val="100000"/>
              </a:lnSpc>
              <a:spcBef>
                <a:spcPts val="0"/>
              </a:spcBef>
            </a:pPr>
            <a:endParaRPr lang="en-GB" sz="1600" dirty="0"/>
          </a:p>
          <a:p>
            <a:pPr marL="457200" lvl="1" indent="0">
              <a:lnSpc>
                <a:spcPct val="100000"/>
              </a:lnSpc>
              <a:spcBef>
                <a:spcPts val="0"/>
              </a:spcBef>
              <a:buNone/>
            </a:pPr>
            <a:endParaRPr lang="en-GB" sz="1000" dirty="0"/>
          </a:p>
          <a:p>
            <a:pPr marL="457200" lvl="1" indent="0">
              <a:lnSpc>
                <a:spcPct val="100000"/>
              </a:lnSpc>
              <a:spcBef>
                <a:spcPts val="0"/>
              </a:spcBef>
              <a:buNone/>
            </a:pPr>
            <a:endParaRPr lang="en-GB" sz="1800" dirty="0"/>
          </a:p>
          <a:p>
            <a:pPr lvl="1">
              <a:lnSpc>
                <a:spcPct val="100000"/>
              </a:lnSpc>
              <a:spcBef>
                <a:spcPts val="0"/>
              </a:spcBef>
            </a:pPr>
            <a:endParaRPr lang="en-GB" sz="1800" dirty="0"/>
          </a:p>
        </p:txBody>
      </p:sp>
    </p:spTree>
    <p:extLst>
      <p:ext uri="{BB962C8B-B14F-4D97-AF65-F5344CB8AC3E}">
        <p14:creationId xmlns:p14="http://schemas.microsoft.com/office/powerpoint/2010/main" val="513157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26B46082-817C-3C42-82FC-3C89785B28CB}"/>
              </a:ext>
            </a:extLst>
          </p:cNvPr>
          <p:cNvSpPr txBox="1">
            <a:spLocks/>
          </p:cNvSpPr>
          <p:nvPr/>
        </p:nvSpPr>
        <p:spPr>
          <a:xfrm>
            <a:off x="-3796" y="733120"/>
            <a:ext cx="6096000" cy="612488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GB" sz="2000" dirty="0"/>
              <a:t>Method to compare contact maps from the simulation (PREDICTED) with the experimental c</a:t>
            </a:r>
            <a:r>
              <a:rPr lang="en-GB" sz="2000" baseline="-25000" dirty="0"/>
              <a:t>s</a:t>
            </a:r>
            <a:r>
              <a:rPr lang="en-GB" sz="2000" dirty="0"/>
              <a:t> and c</a:t>
            </a:r>
            <a:r>
              <a:rPr lang="en-GB" sz="2000" baseline="-25000" dirty="0"/>
              <a:t>p</a:t>
            </a:r>
            <a:r>
              <a:rPr lang="en-GB" sz="2000" dirty="0"/>
              <a:t> contact maps (ACTUAL/REAL). </a:t>
            </a:r>
          </a:p>
          <a:p>
            <a:pPr lvl="1">
              <a:lnSpc>
                <a:spcPct val="100000"/>
              </a:lnSpc>
              <a:spcBef>
                <a:spcPts val="0"/>
              </a:spcBef>
            </a:pPr>
            <a:r>
              <a:rPr lang="en-GB" sz="1600" dirty="0"/>
              <a:t>General method to compare Matrix A vs. Matrix B. </a:t>
            </a:r>
          </a:p>
          <a:p>
            <a:pPr marL="457200" lvl="1" indent="0">
              <a:lnSpc>
                <a:spcPct val="100000"/>
              </a:lnSpc>
              <a:spcBef>
                <a:spcPts val="0"/>
              </a:spcBef>
              <a:buNone/>
            </a:pPr>
            <a:endParaRPr lang="en-GB" sz="1600" dirty="0"/>
          </a:p>
          <a:p>
            <a:pPr>
              <a:lnSpc>
                <a:spcPct val="100000"/>
              </a:lnSpc>
              <a:spcBef>
                <a:spcPts val="0"/>
              </a:spcBef>
            </a:pPr>
            <a:r>
              <a:rPr lang="en-GB" sz="2000" dirty="0"/>
              <a:t>Considerations:</a:t>
            </a:r>
          </a:p>
          <a:p>
            <a:pPr lvl="1">
              <a:lnSpc>
                <a:spcPct val="100000"/>
              </a:lnSpc>
              <a:spcBef>
                <a:spcPts val="0"/>
              </a:spcBef>
            </a:pPr>
            <a:r>
              <a:rPr lang="en-GB" sz="1600" dirty="0"/>
              <a:t>c</a:t>
            </a:r>
            <a:r>
              <a:rPr lang="en-GB" sz="1600" baseline="-25000" dirty="0"/>
              <a:t>||</a:t>
            </a:r>
            <a:r>
              <a:rPr lang="en-GB" sz="1600" dirty="0"/>
              <a:t> not expected to reproduce whole map (meaning simulation maps will be sparse). Correlation analysis, often used to assess performance of models predicting contact maps, not the best method to use in this case.</a:t>
            </a:r>
          </a:p>
          <a:p>
            <a:pPr lvl="1">
              <a:lnSpc>
                <a:spcPct val="100000"/>
              </a:lnSpc>
              <a:spcBef>
                <a:spcPts val="0"/>
              </a:spcBef>
            </a:pPr>
            <a:r>
              <a:rPr lang="en-GB" sz="1600" dirty="0"/>
              <a:t>Treat matrices as products of a classifier model. </a:t>
            </a:r>
          </a:p>
          <a:p>
            <a:pPr lvl="2">
              <a:lnSpc>
                <a:spcPct val="100000"/>
              </a:lnSpc>
              <a:spcBef>
                <a:spcPts val="0"/>
              </a:spcBef>
            </a:pPr>
            <a:r>
              <a:rPr lang="en-GB" sz="1200" dirty="0"/>
              <a:t>Set threshold/cut-off value to define a contact and compare set of contacts in the actual and predicted maps - &gt; try different cut-offs for both predicted and actual maps. </a:t>
            </a:r>
          </a:p>
          <a:p>
            <a:pPr lvl="2">
              <a:lnSpc>
                <a:spcPct val="100000"/>
              </a:lnSpc>
              <a:spcBef>
                <a:spcPts val="0"/>
              </a:spcBef>
            </a:pPr>
            <a:r>
              <a:rPr lang="en-US" sz="1200" dirty="0"/>
              <a:t>This way, unlike in regression, the performance is less influenced by the degree of difference between c</a:t>
            </a:r>
            <a:r>
              <a:rPr lang="en-US" sz="1200" baseline="-25000" dirty="0"/>
              <a:t>s</a:t>
            </a:r>
            <a:r>
              <a:rPr lang="en-US" sz="1200" dirty="0"/>
              <a:t> of contacts (limitations explained). But by trying out increasing cut-offs, we still differentiate contacts based on c</a:t>
            </a:r>
            <a:r>
              <a:rPr lang="en-US" sz="1200" baseline="-25000" dirty="0"/>
              <a:t>s</a:t>
            </a:r>
            <a:r>
              <a:rPr lang="en-US" sz="1200" dirty="0"/>
              <a:t>, which in this case is treated as probability of forming a contact. </a:t>
            </a:r>
            <a:endParaRPr lang="en-GB" sz="1200" dirty="0"/>
          </a:p>
          <a:p>
            <a:pPr lvl="1">
              <a:lnSpc>
                <a:spcPct val="100000"/>
              </a:lnSpc>
              <a:spcBef>
                <a:spcPts val="0"/>
              </a:spcBef>
            </a:pPr>
            <a:r>
              <a:rPr lang="en-GB" sz="1600" dirty="0"/>
              <a:t>Compare long-range (mostly inter-TADs) and short-range (mostly intra-TADs) contacts separately. </a:t>
            </a:r>
          </a:p>
          <a:p>
            <a:pPr lvl="2">
              <a:lnSpc>
                <a:spcPct val="100000"/>
              </a:lnSpc>
              <a:spcBef>
                <a:spcPts val="0"/>
              </a:spcBef>
            </a:pPr>
            <a:r>
              <a:rPr lang="en-US" sz="1200" dirty="0"/>
              <a:t>Since they vary in terms of mechanisms of formation, we can expect that the degree of influence of c</a:t>
            </a:r>
            <a:r>
              <a:rPr lang="en-US" sz="1200" baseline="-25000" dirty="0"/>
              <a:t>||</a:t>
            </a:r>
            <a:r>
              <a:rPr lang="en-US" sz="1200" dirty="0"/>
              <a:t> to their formation can vary. But we have no reason to think that sequence complementarity might not play a role in the formation of short-range contacts. As for the far-off contacts, I masked them because we are not sure why the simulation results to high signal in this area.</a:t>
            </a:r>
            <a:endParaRPr lang="en-GB" sz="2000" dirty="0"/>
          </a:p>
          <a:p>
            <a:pPr>
              <a:lnSpc>
                <a:spcPct val="100000"/>
              </a:lnSpc>
              <a:spcBef>
                <a:spcPts val="0"/>
              </a:spcBef>
            </a:pPr>
            <a:endParaRPr lang="en-GB" sz="1600" dirty="0"/>
          </a:p>
          <a:p>
            <a:pPr lvl="1">
              <a:lnSpc>
                <a:spcPct val="100000"/>
              </a:lnSpc>
              <a:spcBef>
                <a:spcPts val="0"/>
              </a:spcBef>
            </a:pPr>
            <a:endParaRPr lang="en-GB" sz="1600" dirty="0"/>
          </a:p>
          <a:p>
            <a:pPr marL="457200" lvl="1" indent="0">
              <a:lnSpc>
                <a:spcPct val="100000"/>
              </a:lnSpc>
              <a:spcBef>
                <a:spcPts val="0"/>
              </a:spcBef>
              <a:buNone/>
            </a:pPr>
            <a:endParaRPr lang="en-GB" sz="1000" b="1" dirty="0"/>
          </a:p>
          <a:p>
            <a:pPr marL="457200" lvl="1" indent="0">
              <a:lnSpc>
                <a:spcPct val="100000"/>
              </a:lnSpc>
              <a:spcBef>
                <a:spcPts val="0"/>
              </a:spcBef>
              <a:buNone/>
            </a:pPr>
            <a:endParaRPr lang="en-GB" sz="1800" b="1" dirty="0"/>
          </a:p>
          <a:p>
            <a:pPr lvl="1">
              <a:lnSpc>
                <a:spcPct val="100000"/>
              </a:lnSpc>
              <a:spcBef>
                <a:spcPts val="0"/>
              </a:spcBef>
            </a:pPr>
            <a:endParaRPr lang="en-GB" sz="1800" dirty="0"/>
          </a:p>
        </p:txBody>
      </p:sp>
      <p:pic>
        <p:nvPicPr>
          <p:cNvPr id="7" name="Picture 6" descr="A screenshot of a social media post&#10;&#10;Description automatically generated">
            <a:extLst>
              <a:ext uri="{FF2B5EF4-FFF2-40B4-BE49-F238E27FC236}">
                <a16:creationId xmlns:a16="http://schemas.microsoft.com/office/drawing/2014/main" id="{35297E11-64EE-6949-9B71-E01F27AA5171}"/>
              </a:ext>
            </a:extLst>
          </p:cNvPr>
          <p:cNvPicPr>
            <a:picLocks noChangeAspect="1"/>
          </p:cNvPicPr>
          <p:nvPr/>
        </p:nvPicPr>
        <p:blipFill>
          <a:blip r:embed="rId3"/>
          <a:stretch>
            <a:fillRect/>
          </a:stretch>
        </p:blipFill>
        <p:spPr>
          <a:xfrm>
            <a:off x="6959500" y="3255321"/>
            <a:ext cx="4333009" cy="2166505"/>
          </a:xfrm>
          <a:prstGeom prst="rect">
            <a:avLst/>
          </a:prstGeom>
        </p:spPr>
      </p:pic>
      <p:sp>
        <p:nvSpPr>
          <p:cNvPr id="6" name="TextBox 5">
            <a:extLst>
              <a:ext uri="{FF2B5EF4-FFF2-40B4-BE49-F238E27FC236}">
                <a16:creationId xmlns:a16="http://schemas.microsoft.com/office/drawing/2014/main" id="{82CE1966-E190-244F-85BE-1BA04EF621E4}"/>
              </a:ext>
            </a:extLst>
          </p:cNvPr>
          <p:cNvSpPr txBox="1"/>
          <p:nvPr/>
        </p:nvSpPr>
        <p:spPr>
          <a:xfrm>
            <a:off x="9549470" y="3059051"/>
            <a:ext cx="1470555" cy="323165"/>
          </a:xfrm>
          <a:prstGeom prst="rect">
            <a:avLst/>
          </a:prstGeom>
          <a:noFill/>
        </p:spPr>
        <p:txBody>
          <a:bodyPr wrap="square" rtlCol="0">
            <a:spAutoFit/>
          </a:bodyPr>
          <a:lstStyle/>
          <a:p>
            <a:pPr algn="ctr"/>
            <a:r>
              <a:rPr lang="en-US" sz="1500" dirty="0"/>
              <a:t>c</a:t>
            </a:r>
            <a:r>
              <a:rPr lang="en-US" sz="1500" baseline="-25000" dirty="0"/>
              <a:t>s</a:t>
            </a:r>
            <a:r>
              <a:rPr lang="en-US" sz="1500" dirty="0"/>
              <a:t> </a:t>
            </a:r>
            <a:r>
              <a:rPr lang="en-US" sz="1500" dirty="0" err="1"/>
              <a:t>HiCNorm</a:t>
            </a:r>
            <a:r>
              <a:rPr lang="en-US" sz="1500" dirty="0"/>
              <a:t> (FC)</a:t>
            </a:r>
          </a:p>
        </p:txBody>
      </p:sp>
      <p:sp>
        <p:nvSpPr>
          <p:cNvPr id="8" name="TextBox 7">
            <a:extLst>
              <a:ext uri="{FF2B5EF4-FFF2-40B4-BE49-F238E27FC236}">
                <a16:creationId xmlns:a16="http://schemas.microsoft.com/office/drawing/2014/main" id="{ECEC13B1-9A61-0543-B06A-4EF093EA1C50}"/>
              </a:ext>
            </a:extLst>
          </p:cNvPr>
          <p:cNvSpPr txBox="1"/>
          <p:nvPr/>
        </p:nvSpPr>
        <p:spPr>
          <a:xfrm>
            <a:off x="7397146" y="3074942"/>
            <a:ext cx="1470556" cy="323165"/>
          </a:xfrm>
          <a:prstGeom prst="rect">
            <a:avLst/>
          </a:prstGeom>
          <a:noFill/>
        </p:spPr>
        <p:txBody>
          <a:bodyPr wrap="square" rtlCol="0">
            <a:spAutoFit/>
          </a:bodyPr>
          <a:lstStyle/>
          <a:p>
            <a:pPr algn="ctr"/>
            <a:r>
              <a:rPr lang="en-US" sz="1500" dirty="0"/>
              <a:t>sim 4.2</a:t>
            </a:r>
          </a:p>
        </p:txBody>
      </p:sp>
      <p:sp>
        <p:nvSpPr>
          <p:cNvPr id="9" name="TextBox 8">
            <a:extLst>
              <a:ext uri="{FF2B5EF4-FFF2-40B4-BE49-F238E27FC236}">
                <a16:creationId xmlns:a16="http://schemas.microsoft.com/office/drawing/2014/main" id="{F81D7436-5AC1-D444-952F-98EAED43E872}"/>
              </a:ext>
            </a:extLst>
          </p:cNvPr>
          <p:cNvSpPr txBox="1"/>
          <p:nvPr/>
        </p:nvSpPr>
        <p:spPr>
          <a:xfrm>
            <a:off x="7467856" y="2761245"/>
            <a:ext cx="1470556" cy="369332"/>
          </a:xfrm>
          <a:prstGeom prst="rect">
            <a:avLst/>
          </a:prstGeom>
          <a:noFill/>
        </p:spPr>
        <p:txBody>
          <a:bodyPr wrap="square" rtlCol="0">
            <a:spAutoFit/>
          </a:bodyPr>
          <a:lstStyle/>
          <a:p>
            <a:pPr algn="ctr"/>
            <a:r>
              <a:rPr lang="en-US" u="sng" dirty="0"/>
              <a:t>PREDICTED</a:t>
            </a:r>
          </a:p>
        </p:txBody>
      </p:sp>
      <p:sp>
        <p:nvSpPr>
          <p:cNvPr id="10" name="TextBox 9">
            <a:extLst>
              <a:ext uri="{FF2B5EF4-FFF2-40B4-BE49-F238E27FC236}">
                <a16:creationId xmlns:a16="http://schemas.microsoft.com/office/drawing/2014/main" id="{B00E8F6F-178A-844A-8374-F424797D72ED}"/>
              </a:ext>
            </a:extLst>
          </p:cNvPr>
          <p:cNvSpPr txBox="1"/>
          <p:nvPr/>
        </p:nvSpPr>
        <p:spPr>
          <a:xfrm>
            <a:off x="9483415" y="2761245"/>
            <a:ext cx="1470556" cy="369332"/>
          </a:xfrm>
          <a:prstGeom prst="rect">
            <a:avLst/>
          </a:prstGeom>
          <a:noFill/>
        </p:spPr>
        <p:txBody>
          <a:bodyPr wrap="square" rtlCol="0">
            <a:spAutoFit/>
          </a:bodyPr>
          <a:lstStyle/>
          <a:p>
            <a:pPr algn="ctr"/>
            <a:r>
              <a:rPr lang="en-US" u="sng" dirty="0"/>
              <a:t>ACTUAL</a:t>
            </a:r>
          </a:p>
        </p:txBody>
      </p:sp>
      <p:sp>
        <p:nvSpPr>
          <p:cNvPr id="11" name="TextBox 10">
            <a:extLst>
              <a:ext uri="{FF2B5EF4-FFF2-40B4-BE49-F238E27FC236}">
                <a16:creationId xmlns:a16="http://schemas.microsoft.com/office/drawing/2014/main" id="{48D35DE4-1DD1-ED48-88A5-14360C9E4BC0}"/>
              </a:ext>
            </a:extLst>
          </p:cNvPr>
          <p:cNvSpPr txBox="1"/>
          <p:nvPr/>
        </p:nvSpPr>
        <p:spPr>
          <a:xfrm>
            <a:off x="6959500" y="5499941"/>
            <a:ext cx="2487269" cy="323165"/>
          </a:xfrm>
          <a:prstGeom prst="rect">
            <a:avLst/>
          </a:prstGeom>
          <a:noFill/>
        </p:spPr>
        <p:txBody>
          <a:bodyPr wrap="square" rtlCol="0">
            <a:spAutoFit/>
          </a:bodyPr>
          <a:lstStyle/>
          <a:p>
            <a:pPr algn="ctr"/>
            <a:r>
              <a:rPr lang="en-US" sz="1500" dirty="0"/>
              <a:t>different simulation types</a:t>
            </a:r>
          </a:p>
        </p:txBody>
      </p:sp>
      <p:sp>
        <p:nvSpPr>
          <p:cNvPr id="12" name="TextBox 11">
            <a:extLst>
              <a:ext uri="{FF2B5EF4-FFF2-40B4-BE49-F238E27FC236}">
                <a16:creationId xmlns:a16="http://schemas.microsoft.com/office/drawing/2014/main" id="{C4DF42ED-B29C-3A42-8119-1A79570387C1}"/>
              </a:ext>
            </a:extLst>
          </p:cNvPr>
          <p:cNvSpPr txBox="1"/>
          <p:nvPr/>
        </p:nvSpPr>
        <p:spPr>
          <a:xfrm>
            <a:off x="9240998" y="5491202"/>
            <a:ext cx="2087501" cy="553998"/>
          </a:xfrm>
          <a:prstGeom prst="rect">
            <a:avLst/>
          </a:prstGeom>
          <a:noFill/>
        </p:spPr>
        <p:txBody>
          <a:bodyPr wrap="square" rtlCol="0">
            <a:spAutoFit/>
          </a:bodyPr>
          <a:lstStyle/>
          <a:p>
            <a:pPr algn="ctr"/>
            <a:r>
              <a:rPr lang="en-US" sz="1500" dirty="0"/>
              <a:t>c</a:t>
            </a:r>
            <a:r>
              <a:rPr lang="en-US" sz="1500" baseline="-25000" dirty="0"/>
              <a:t>s</a:t>
            </a:r>
            <a:r>
              <a:rPr lang="en-US" sz="1500" dirty="0"/>
              <a:t> from different tissues</a:t>
            </a:r>
          </a:p>
          <a:p>
            <a:pPr algn="ctr"/>
            <a:r>
              <a:rPr lang="en-US" sz="1500" dirty="0"/>
              <a:t>c</a:t>
            </a:r>
            <a:r>
              <a:rPr lang="en-US" sz="1500" baseline="-25000" dirty="0"/>
              <a:t>p</a:t>
            </a:r>
          </a:p>
        </p:txBody>
      </p:sp>
      <p:pic>
        <p:nvPicPr>
          <p:cNvPr id="13" name="Picture 12">
            <a:extLst>
              <a:ext uri="{FF2B5EF4-FFF2-40B4-BE49-F238E27FC236}">
                <a16:creationId xmlns:a16="http://schemas.microsoft.com/office/drawing/2014/main" id="{B1C48728-D458-9047-8012-EFBF71FE374E}"/>
              </a:ext>
            </a:extLst>
          </p:cNvPr>
          <p:cNvPicPr>
            <a:picLocks noChangeAspect="1"/>
          </p:cNvPicPr>
          <p:nvPr/>
        </p:nvPicPr>
        <p:blipFill rotWithShape="1">
          <a:blip r:embed="rId4"/>
          <a:srcRect l="33645" r="50001"/>
          <a:stretch/>
        </p:blipFill>
        <p:spPr>
          <a:xfrm>
            <a:off x="9294383" y="829422"/>
            <a:ext cx="1848620" cy="1869451"/>
          </a:xfrm>
          <a:prstGeom prst="rect">
            <a:avLst/>
          </a:prstGeom>
        </p:spPr>
      </p:pic>
      <p:sp>
        <p:nvSpPr>
          <p:cNvPr id="14" name="Title 1">
            <a:extLst>
              <a:ext uri="{FF2B5EF4-FFF2-40B4-BE49-F238E27FC236}">
                <a16:creationId xmlns:a16="http://schemas.microsoft.com/office/drawing/2014/main" id="{AA9A1661-3988-074A-B9C2-EE3FCEB2B2F5}"/>
              </a:ext>
            </a:extLst>
          </p:cNvPr>
          <p:cNvSpPr txBox="1">
            <a:spLocks/>
          </p:cNvSpPr>
          <p:nvPr/>
        </p:nvSpPr>
        <p:spPr>
          <a:xfrm>
            <a:off x="0" y="114300"/>
            <a:ext cx="12192000" cy="6188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70090"/>
                </a:solidFill>
                <a:latin typeface="+mn-lt"/>
              </a:rPr>
              <a:t>Evaluation method</a:t>
            </a:r>
          </a:p>
        </p:txBody>
      </p:sp>
    </p:spTree>
    <p:extLst>
      <p:ext uri="{BB962C8B-B14F-4D97-AF65-F5344CB8AC3E}">
        <p14:creationId xmlns:p14="http://schemas.microsoft.com/office/powerpoint/2010/main" val="4070211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726AA6-38CC-794D-A4D0-B23983130012}"/>
              </a:ext>
            </a:extLst>
          </p:cNvPr>
          <p:cNvSpPr txBox="1">
            <a:spLocks/>
          </p:cNvSpPr>
          <p:nvPr/>
        </p:nvSpPr>
        <p:spPr>
          <a:xfrm>
            <a:off x="0" y="111370"/>
            <a:ext cx="12192000" cy="6188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Conventional way to evaluate and compare classifier models</a:t>
            </a:r>
          </a:p>
        </p:txBody>
      </p:sp>
      <p:sp>
        <p:nvSpPr>
          <p:cNvPr id="5" name="Content Placeholder 3">
            <a:extLst>
              <a:ext uri="{FF2B5EF4-FFF2-40B4-BE49-F238E27FC236}">
                <a16:creationId xmlns:a16="http://schemas.microsoft.com/office/drawing/2014/main" id="{26B46082-817C-3C42-82FC-3C89785B28CB}"/>
              </a:ext>
            </a:extLst>
          </p:cNvPr>
          <p:cNvSpPr txBox="1">
            <a:spLocks/>
          </p:cNvSpPr>
          <p:nvPr/>
        </p:nvSpPr>
        <p:spPr>
          <a:xfrm>
            <a:off x="0" y="730190"/>
            <a:ext cx="12192000" cy="612781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GB" sz="2000" dirty="0"/>
              <a:t>Make ROC and  calculate AUC as performance measure</a:t>
            </a:r>
          </a:p>
          <a:p>
            <a:pPr lvl="1">
              <a:lnSpc>
                <a:spcPct val="100000"/>
              </a:lnSpc>
              <a:spcBef>
                <a:spcPts val="0"/>
              </a:spcBef>
            </a:pPr>
            <a:r>
              <a:rPr lang="en-GB" sz="1600" b="1" dirty="0"/>
              <a:t>1 cut-off dimension only </a:t>
            </a:r>
            <a:r>
              <a:rPr lang="en-GB" sz="1600" dirty="0"/>
              <a:t>– FOR PREDICTED</a:t>
            </a:r>
            <a:endParaRPr lang="en-GB" sz="2000" dirty="0"/>
          </a:p>
          <a:p>
            <a:pPr>
              <a:lnSpc>
                <a:spcPct val="100000"/>
              </a:lnSpc>
              <a:spcBef>
                <a:spcPts val="0"/>
              </a:spcBef>
            </a:pPr>
            <a:endParaRPr lang="en-GB" sz="2000" dirty="0"/>
          </a:p>
          <a:p>
            <a:pPr>
              <a:lnSpc>
                <a:spcPct val="100000"/>
              </a:lnSpc>
              <a:spcBef>
                <a:spcPts val="0"/>
              </a:spcBef>
            </a:pPr>
            <a:endParaRPr lang="en-GB" sz="2000" dirty="0"/>
          </a:p>
          <a:p>
            <a:pPr>
              <a:lnSpc>
                <a:spcPct val="100000"/>
              </a:lnSpc>
              <a:spcBef>
                <a:spcPts val="0"/>
              </a:spcBef>
            </a:pPr>
            <a:endParaRPr lang="en-GB" sz="2000" dirty="0"/>
          </a:p>
          <a:p>
            <a:pPr marL="0" indent="0">
              <a:lnSpc>
                <a:spcPct val="100000"/>
              </a:lnSpc>
              <a:spcBef>
                <a:spcPts val="0"/>
              </a:spcBef>
              <a:buNone/>
            </a:pPr>
            <a:endParaRPr lang="en-GB" sz="2000" dirty="0"/>
          </a:p>
          <a:p>
            <a:pPr marL="0" indent="0">
              <a:lnSpc>
                <a:spcPct val="100000"/>
              </a:lnSpc>
              <a:spcBef>
                <a:spcPts val="0"/>
              </a:spcBef>
              <a:buNone/>
            </a:pPr>
            <a:endParaRPr lang="en-GB" sz="2000" dirty="0"/>
          </a:p>
          <a:p>
            <a:pPr>
              <a:lnSpc>
                <a:spcPct val="100000"/>
              </a:lnSpc>
              <a:spcBef>
                <a:spcPts val="0"/>
              </a:spcBef>
            </a:pPr>
            <a:endParaRPr lang="en-GB" sz="2000" dirty="0"/>
          </a:p>
          <a:p>
            <a:pPr>
              <a:lnSpc>
                <a:spcPct val="100000"/>
              </a:lnSpc>
              <a:spcBef>
                <a:spcPts val="0"/>
              </a:spcBef>
            </a:pPr>
            <a:endParaRPr lang="en-GB" sz="2000" dirty="0"/>
          </a:p>
          <a:p>
            <a:pPr marL="0" indent="0">
              <a:lnSpc>
                <a:spcPct val="100000"/>
              </a:lnSpc>
              <a:spcBef>
                <a:spcPts val="0"/>
              </a:spcBef>
              <a:buNone/>
            </a:pPr>
            <a:endParaRPr lang="en-GB" sz="2000" dirty="0"/>
          </a:p>
          <a:p>
            <a:pPr marL="0" indent="0">
              <a:lnSpc>
                <a:spcPct val="100000"/>
              </a:lnSpc>
              <a:spcBef>
                <a:spcPts val="0"/>
              </a:spcBef>
              <a:buNone/>
            </a:pPr>
            <a:endParaRPr lang="en-GB" sz="2000" dirty="0"/>
          </a:p>
          <a:p>
            <a:pPr>
              <a:lnSpc>
                <a:spcPct val="100000"/>
              </a:lnSpc>
              <a:spcBef>
                <a:spcPts val="0"/>
              </a:spcBef>
            </a:pPr>
            <a:r>
              <a:rPr lang="en-GB" sz="2000" dirty="0"/>
              <a:t>We need a ROC for </a:t>
            </a:r>
            <a:r>
              <a:rPr lang="en-GB" sz="2000" b="1" dirty="0"/>
              <a:t>2 cut-off dimensions</a:t>
            </a:r>
            <a:r>
              <a:rPr lang="en-GB" sz="2000" dirty="0"/>
              <a:t>, FOR PREDICTED (simulation) AND ACTUAL (experimental)</a:t>
            </a:r>
          </a:p>
          <a:p>
            <a:pPr marL="0" indent="0">
              <a:lnSpc>
                <a:spcPct val="100000"/>
              </a:lnSpc>
              <a:spcBef>
                <a:spcPts val="0"/>
              </a:spcBef>
              <a:buNone/>
            </a:pPr>
            <a:endParaRPr lang="en-GB" sz="2000" dirty="0"/>
          </a:p>
          <a:p>
            <a:pPr>
              <a:lnSpc>
                <a:spcPct val="100000"/>
              </a:lnSpc>
              <a:spcBef>
                <a:spcPts val="0"/>
              </a:spcBef>
            </a:pPr>
            <a:r>
              <a:rPr lang="en-GB" sz="2000" dirty="0"/>
              <a:t>With this additional cut-off dimension, 2D ROC curves are not applicable. </a:t>
            </a:r>
          </a:p>
          <a:p>
            <a:pPr>
              <a:lnSpc>
                <a:spcPct val="100000"/>
              </a:lnSpc>
              <a:spcBef>
                <a:spcPts val="0"/>
              </a:spcBef>
            </a:pPr>
            <a:endParaRPr lang="en-GB" sz="1600" dirty="0"/>
          </a:p>
          <a:p>
            <a:pPr marL="457200" lvl="1" indent="0">
              <a:lnSpc>
                <a:spcPct val="100000"/>
              </a:lnSpc>
              <a:spcBef>
                <a:spcPts val="0"/>
              </a:spcBef>
              <a:buNone/>
            </a:pPr>
            <a:endParaRPr lang="en-GB" sz="1600" dirty="0"/>
          </a:p>
          <a:p>
            <a:pPr marL="457200" lvl="1" indent="0">
              <a:lnSpc>
                <a:spcPct val="100000"/>
              </a:lnSpc>
              <a:spcBef>
                <a:spcPts val="0"/>
              </a:spcBef>
              <a:buNone/>
            </a:pPr>
            <a:endParaRPr lang="en-GB" sz="1000" b="1" dirty="0"/>
          </a:p>
          <a:p>
            <a:pPr marL="457200" lvl="1" indent="0">
              <a:lnSpc>
                <a:spcPct val="100000"/>
              </a:lnSpc>
              <a:spcBef>
                <a:spcPts val="0"/>
              </a:spcBef>
              <a:buNone/>
            </a:pPr>
            <a:endParaRPr lang="en-GB" sz="1800" b="1" dirty="0"/>
          </a:p>
          <a:p>
            <a:pPr lvl="1">
              <a:lnSpc>
                <a:spcPct val="100000"/>
              </a:lnSpc>
              <a:spcBef>
                <a:spcPts val="0"/>
              </a:spcBef>
            </a:pPr>
            <a:endParaRPr lang="en-GB" sz="1800" dirty="0"/>
          </a:p>
        </p:txBody>
      </p:sp>
      <p:pic>
        <p:nvPicPr>
          <p:cNvPr id="1028" name="Picture 4" descr="reliability - Accuracy vs. area under the ROC curve ...">
            <a:extLst>
              <a:ext uri="{FF2B5EF4-FFF2-40B4-BE49-F238E27FC236}">
                <a16:creationId xmlns:a16="http://schemas.microsoft.com/office/drawing/2014/main" id="{2271D07F-D073-5F4D-A50B-723CFE11F5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57704" y="559046"/>
            <a:ext cx="3029395" cy="2459765"/>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CC798A4B-D46F-F445-A68D-007178267946}"/>
              </a:ext>
            </a:extLst>
          </p:cNvPr>
          <p:cNvSpPr/>
          <p:nvPr/>
        </p:nvSpPr>
        <p:spPr>
          <a:xfrm>
            <a:off x="6096000" y="3018811"/>
            <a:ext cx="6096000" cy="400110"/>
          </a:xfrm>
          <a:prstGeom prst="rect">
            <a:avLst/>
          </a:prstGeom>
        </p:spPr>
        <p:txBody>
          <a:bodyPr wrap="square">
            <a:spAutoFit/>
          </a:bodyPr>
          <a:lstStyle/>
          <a:p>
            <a:pPr algn="r"/>
            <a:r>
              <a:rPr lang="en-US" sz="1000" dirty="0">
                <a:hlinkClick r:id="rId4">
                  <a:extLst>
                    <a:ext uri="{A12FA001-AC4F-418D-AE19-62706E023703}">
                      <ahyp:hlinkClr xmlns:ahyp="http://schemas.microsoft.com/office/drawing/2018/hyperlinkcolor" val="tx"/>
                    </a:ext>
                  </a:extLst>
                </a:hlinkClick>
              </a:rPr>
              <a:t>https://stats.stackexchange.com/questions/225210/accuracy-vs-area-under-the-roc-curv</a:t>
            </a:r>
            <a:r>
              <a:rPr lang="en-US" sz="1000" dirty="0">
                <a:hlinkClick r:id="rId5">
                  <a:extLst>
                    <a:ext uri="{A12FA001-AC4F-418D-AE19-62706E023703}">
                      <ahyp:hlinkClr xmlns:ahyp="http://schemas.microsoft.com/office/drawing/2018/hyperlinkcolor" val="tx"/>
                    </a:ext>
                  </a:extLst>
                </a:hlinkClick>
              </a:rPr>
              <a:t>e</a:t>
            </a:r>
            <a:endParaRPr lang="en-US" sz="1000" dirty="0"/>
          </a:p>
          <a:p>
            <a:pPr algn="r"/>
            <a:endParaRPr lang="en-US" sz="1000" dirty="0"/>
          </a:p>
        </p:txBody>
      </p:sp>
      <p:cxnSp>
        <p:nvCxnSpPr>
          <p:cNvPr id="3" name="Straight Arrow Connector 2">
            <a:extLst>
              <a:ext uri="{FF2B5EF4-FFF2-40B4-BE49-F238E27FC236}">
                <a16:creationId xmlns:a16="http://schemas.microsoft.com/office/drawing/2014/main" id="{01AA654F-4D9E-CC4C-9BF1-EFCB7A188B47}"/>
              </a:ext>
            </a:extLst>
          </p:cNvPr>
          <p:cNvCxnSpPr/>
          <p:nvPr/>
        </p:nvCxnSpPr>
        <p:spPr>
          <a:xfrm>
            <a:off x="4483100" y="1130300"/>
            <a:ext cx="4178300" cy="1651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4559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F1EE88E-5F06-C045-94DC-9EDA642DBAF5}"/>
              </a:ext>
            </a:extLst>
          </p:cNvPr>
          <p:cNvSpPr txBox="1"/>
          <p:nvPr/>
        </p:nvSpPr>
        <p:spPr>
          <a:xfrm>
            <a:off x="0" y="635732"/>
            <a:ext cx="12192000" cy="6247864"/>
          </a:xfrm>
          <a:prstGeom prst="rect">
            <a:avLst/>
          </a:prstGeom>
          <a:noFill/>
        </p:spPr>
        <p:txBody>
          <a:bodyPr wrap="square" rtlCol="0">
            <a:spAutoFit/>
          </a:bodyPr>
          <a:lstStyle/>
          <a:p>
            <a:pPr marL="342900" indent="-342900">
              <a:buFont typeface="Arial" panose="020B0604020202020204" pitchFamily="34" charset="0"/>
              <a:buChar char="•"/>
            </a:pPr>
            <a:r>
              <a:rPr lang="en-US" sz="2000" dirty="0"/>
              <a:t>(1) Abandon ROC curves and multiple cut-off values</a:t>
            </a:r>
          </a:p>
          <a:p>
            <a:pPr marL="800100" lvl="1" indent="-342900">
              <a:buFont typeface="Arial" panose="020B0604020202020204" pitchFamily="34" charset="0"/>
              <a:buChar char="•"/>
            </a:pPr>
            <a:r>
              <a:rPr lang="en-US" sz="2000" dirty="0"/>
              <a:t>Set a pair of cut-offs for both predicted and actual maps </a:t>
            </a:r>
          </a:p>
          <a:p>
            <a:pPr marL="1257300" lvl="2" indent="-342900">
              <a:buFont typeface="Arial" panose="020B0604020202020204" pitchFamily="34" charset="0"/>
              <a:buChar char="•"/>
            </a:pPr>
            <a:r>
              <a:rPr lang="en-US" sz="2000" dirty="0"/>
              <a:t>e.g., non-zero value means a contact for both matrices</a:t>
            </a:r>
          </a:p>
          <a:p>
            <a:pPr marL="800100" lvl="1" indent="-342900">
              <a:buFont typeface="Arial" panose="020B0604020202020204" pitchFamily="34" charset="0"/>
              <a:buChar char="•"/>
            </a:pPr>
            <a:r>
              <a:rPr lang="en-US" sz="2000" dirty="0">
                <a:solidFill>
                  <a:srgbClr val="FF0000"/>
                </a:solidFill>
              </a:rPr>
              <a:t>Very biased; hard to know the ‘right’ cut-off. </a:t>
            </a:r>
          </a:p>
          <a:p>
            <a:pPr marL="1257300" lvl="2" indent="-342900">
              <a:buFont typeface="Arial" panose="020B0604020202020204" pitchFamily="34" charset="0"/>
              <a:buChar char="•"/>
            </a:pPr>
            <a:r>
              <a:rPr lang="en-US" sz="2000" dirty="0">
                <a:solidFill>
                  <a:srgbClr val="FF0000"/>
                </a:solidFill>
              </a:rPr>
              <a:t>Only thing we know is that the more stringent the cut-off, the more we enriched for real contacts.</a:t>
            </a:r>
          </a:p>
          <a:p>
            <a:pPr lvl="1"/>
            <a:endParaRPr lang="en-US" sz="2000" dirty="0">
              <a:solidFill>
                <a:srgbClr val="FF0000"/>
              </a:solidFill>
            </a:endParaRPr>
          </a:p>
          <a:p>
            <a:pPr marL="342900" indent="-342900">
              <a:buFont typeface="Arial" panose="020B0604020202020204" pitchFamily="34" charset="0"/>
              <a:buChar char="•"/>
            </a:pPr>
            <a:r>
              <a:rPr lang="en-US" sz="2000" dirty="0"/>
              <a:t>(2) Eliminate extra dimension</a:t>
            </a:r>
          </a:p>
          <a:p>
            <a:pPr marL="800100" lvl="1" indent="-342900">
              <a:buFont typeface="Arial" panose="020B0604020202020204" pitchFamily="34" charset="0"/>
              <a:buChar char="•"/>
            </a:pPr>
            <a:r>
              <a:rPr lang="en-US" sz="2000" dirty="0"/>
              <a:t>Use one cut-off for either predicted or actual --&gt; conventional ROC curve and AUC </a:t>
            </a:r>
          </a:p>
          <a:p>
            <a:pPr marL="800100" lvl="1" indent="-342900">
              <a:buFont typeface="Arial" panose="020B0604020202020204" pitchFamily="34" charset="0"/>
              <a:buChar char="•"/>
            </a:pPr>
            <a:r>
              <a:rPr lang="en-US" sz="2000" dirty="0">
                <a:solidFill>
                  <a:srgbClr val="FF0000"/>
                </a:solidFill>
              </a:rPr>
              <a:t>Still biased; hard to know the ‘right’ cut-off. </a:t>
            </a:r>
          </a:p>
          <a:p>
            <a:pPr lvl="1"/>
            <a:endParaRPr lang="en-US" sz="2000" dirty="0">
              <a:solidFill>
                <a:srgbClr val="FF0000"/>
              </a:solidFill>
            </a:endParaRPr>
          </a:p>
          <a:p>
            <a:pPr marL="342900" indent="-342900">
              <a:buFont typeface="Arial" panose="020B0604020202020204" pitchFamily="34" charset="0"/>
              <a:buChar char="•"/>
            </a:pPr>
            <a:r>
              <a:rPr lang="en-US" sz="2000" b="1" dirty="0"/>
              <a:t>(3) 3D ROC-like plot</a:t>
            </a:r>
          </a:p>
          <a:p>
            <a:pPr marL="800100" lvl="1" indent="-342900">
              <a:buFont typeface="Arial" panose="020B0604020202020204" pitchFamily="34" charset="0"/>
              <a:buChar char="•"/>
            </a:pPr>
            <a:r>
              <a:rPr lang="en-US" sz="2000" b="1" dirty="0"/>
              <a:t>Consider two dimensions of cut-offs </a:t>
            </a:r>
            <a:r>
              <a:rPr lang="en-US" sz="2000" b="1" dirty="0">
                <a:sym typeface="Wingdings" pitchFamily="2" charset="2"/>
              </a:rPr>
              <a:t>--&gt; </a:t>
            </a:r>
            <a:r>
              <a:rPr lang="en-US" sz="2000" b="1" dirty="0"/>
              <a:t>calculate “volume under the surface” (VUS) as performance measure</a:t>
            </a:r>
          </a:p>
          <a:p>
            <a:pPr marL="800100" lvl="1" indent="-342900">
              <a:buFont typeface="Arial" panose="020B0604020202020204" pitchFamily="34" charset="0"/>
              <a:buChar char="•"/>
            </a:pPr>
            <a:r>
              <a:rPr lang="en-US" sz="2000" dirty="0">
                <a:solidFill>
                  <a:srgbClr val="00B050"/>
                </a:solidFill>
              </a:rPr>
              <a:t>Most unbiased; no hard cut-offs imposed</a:t>
            </a:r>
          </a:p>
          <a:p>
            <a:pPr marL="800100" lvl="1" indent="-342900">
              <a:buFont typeface="Arial" panose="020B0604020202020204" pitchFamily="34" charset="0"/>
              <a:buChar char="•"/>
            </a:pPr>
            <a:r>
              <a:rPr lang="en-US" sz="2000" dirty="0"/>
              <a:t>ROC-like because it shares the function of the ROC – give measure of performance</a:t>
            </a:r>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endParaRPr lang="en-US" sz="2000" dirty="0"/>
          </a:p>
        </p:txBody>
      </p:sp>
      <p:sp>
        <p:nvSpPr>
          <p:cNvPr id="9" name="Title 1">
            <a:extLst>
              <a:ext uri="{FF2B5EF4-FFF2-40B4-BE49-F238E27FC236}">
                <a16:creationId xmlns:a16="http://schemas.microsoft.com/office/drawing/2014/main" id="{9A42A70D-AB25-9349-B7DC-80AC8E711016}"/>
              </a:ext>
            </a:extLst>
          </p:cNvPr>
          <p:cNvSpPr txBox="1">
            <a:spLocks/>
          </p:cNvSpPr>
          <p:nvPr/>
        </p:nvSpPr>
        <p:spPr>
          <a:xfrm>
            <a:off x="0" y="16912"/>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Going about the extra dimension of cut-off values…3 options</a:t>
            </a:r>
          </a:p>
        </p:txBody>
      </p:sp>
    </p:spTree>
    <p:extLst>
      <p:ext uri="{BB962C8B-B14F-4D97-AF65-F5344CB8AC3E}">
        <p14:creationId xmlns:p14="http://schemas.microsoft.com/office/powerpoint/2010/main" val="9943535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F432F4-CCA9-CE48-9087-41BD4B0311A3}"/>
              </a:ext>
            </a:extLst>
          </p:cNvPr>
          <p:cNvPicPr>
            <a:picLocks noChangeAspect="1"/>
          </p:cNvPicPr>
          <p:nvPr/>
        </p:nvPicPr>
        <p:blipFill rotWithShape="1">
          <a:blip r:embed="rId3"/>
          <a:srcRect t="24631" r="24716"/>
          <a:stretch/>
        </p:blipFill>
        <p:spPr>
          <a:xfrm>
            <a:off x="6737625" y="3198056"/>
            <a:ext cx="3168913" cy="3172498"/>
          </a:xfrm>
          <a:prstGeom prst="rect">
            <a:avLst/>
          </a:prstGeom>
        </p:spPr>
      </p:pic>
      <p:sp>
        <p:nvSpPr>
          <p:cNvPr id="9" name="Title 1">
            <a:extLst>
              <a:ext uri="{FF2B5EF4-FFF2-40B4-BE49-F238E27FC236}">
                <a16:creationId xmlns:a16="http://schemas.microsoft.com/office/drawing/2014/main" id="{9A42A70D-AB25-9349-B7DC-80AC8E711016}"/>
              </a:ext>
            </a:extLst>
          </p:cNvPr>
          <p:cNvSpPr txBox="1">
            <a:spLocks/>
          </p:cNvSpPr>
          <p:nvPr/>
        </p:nvSpPr>
        <p:spPr>
          <a:xfrm>
            <a:off x="0" y="77691"/>
            <a:ext cx="6096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Traditional ROC vs.</a:t>
            </a:r>
          </a:p>
        </p:txBody>
      </p:sp>
      <p:pic>
        <p:nvPicPr>
          <p:cNvPr id="10" name="Picture 4" descr="reliability - Accuracy vs. area under the ROC curve ...">
            <a:extLst>
              <a:ext uri="{FF2B5EF4-FFF2-40B4-BE49-F238E27FC236}">
                <a16:creationId xmlns:a16="http://schemas.microsoft.com/office/drawing/2014/main" id="{15795159-A06A-E248-9176-A80EF5BE56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9" y="3438443"/>
            <a:ext cx="3718686" cy="3019447"/>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98676B5C-FBE7-A04B-B87A-FD8CCCCE137A}"/>
              </a:ext>
            </a:extLst>
          </p:cNvPr>
          <p:cNvSpPr/>
          <p:nvPr/>
        </p:nvSpPr>
        <p:spPr>
          <a:xfrm>
            <a:off x="0" y="6457890"/>
            <a:ext cx="6096000" cy="400110"/>
          </a:xfrm>
          <a:prstGeom prst="rect">
            <a:avLst/>
          </a:prstGeom>
        </p:spPr>
        <p:txBody>
          <a:bodyPr wrap="square">
            <a:spAutoFit/>
          </a:bodyPr>
          <a:lstStyle/>
          <a:p>
            <a:pPr algn="r"/>
            <a:r>
              <a:rPr lang="en-US" sz="1000" dirty="0">
                <a:hlinkClick r:id="rId5"/>
              </a:rPr>
              <a:t>https://stats.stackexchange.com/questions/225210/accuracy-vs-area-under-the-roc-curve</a:t>
            </a:r>
            <a:endParaRPr lang="en-US" sz="1000" dirty="0"/>
          </a:p>
          <a:p>
            <a:pPr algn="r"/>
            <a:endParaRPr lang="en-US" sz="1000" dirty="0"/>
          </a:p>
        </p:txBody>
      </p:sp>
      <p:sp>
        <p:nvSpPr>
          <p:cNvPr id="12" name="TextBox 11">
            <a:extLst>
              <a:ext uri="{FF2B5EF4-FFF2-40B4-BE49-F238E27FC236}">
                <a16:creationId xmlns:a16="http://schemas.microsoft.com/office/drawing/2014/main" id="{1EC982E0-1C6F-A24A-BD6C-5C0C9717D8A3}"/>
              </a:ext>
            </a:extLst>
          </p:cNvPr>
          <p:cNvSpPr txBox="1"/>
          <p:nvPr/>
        </p:nvSpPr>
        <p:spPr>
          <a:xfrm>
            <a:off x="0" y="696511"/>
            <a:ext cx="6096000" cy="707886"/>
          </a:xfrm>
          <a:prstGeom prst="rect">
            <a:avLst/>
          </a:prstGeom>
          <a:noFill/>
        </p:spPr>
        <p:txBody>
          <a:bodyPr wrap="square" rtlCol="0">
            <a:spAutoFit/>
          </a:bodyPr>
          <a:lstStyle/>
          <a:p>
            <a:pPr marL="342900" indent="-342900">
              <a:buFont typeface="Arial" panose="020B0604020202020204" pitchFamily="34" charset="0"/>
              <a:buChar char="•"/>
            </a:pPr>
            <a:r>
              <a:rPr lang="en-US" sz="2000" dirty="0"/>
              <a:t>1 cut-off dimension (predicted)</a:t>
            </a:r>
          </a:p>
          <a:p>
            <a:pPr marL="342900" indent="-342900">
              <a:buFont typeface="Arial" panose="020B0604020202020204" pitchFamily="34" charset="0"/>
              <a:buChar char="•"/>
            </a:pPr>
            <a:r>
              <a:rPr lang="en-US" sz="2000" dirty="0"/>
              <a:t>2 metrics (TPR and FPR)</a:t>
            </a:r>
          </a:p>
        </p:txBody>
      </p:sp>
      <p:sp>
        <p:nvSpPr>
          <p:cNvPr id="13" name="TextBox 12">
            <a:extLst>
              <a:ext uri="{FF2B5EF4-FFF2-40B4-BE49-F238E27FC236}">
                <a16:creationId xmlns:a16="http://schemas.microsoft.com/office/drawing/2014/main" id="{13BAA1F0-762B-0C47-B9A5-E44CB110F9B9}"/>
              </a:ext>
            </a:extLst>
          </p:cNvPr>
          <p:cNvSpPr txBox="1"/>
          <p:nvPr/>
        </p:nvSpPr>
        <p:spPr>
          <a:xfrm>
            <a:off x="6096000" y="629016"/>
            <a:ext cx="6096000" cy="2492990"/>
          </a:xfrm>
          <a:prstGeom prst="rect">
            <a:avLst/>
          </a:prstGeom>
          <a:noFill/>
        </p:spPr>
        <p:txBody>
          <a:bodyPr wrap="square" rtlCol="0">
            <a:spAutoFit/>
          </a:bodyPr>
          <a:lstStyle/>
          <a:p>
            <a:pPr marL="342900" indent="-342900">
              <a:buFont typeface="Arial" panose="020B0604020202020204" pitchFamily="34" charset="0"/>
              <a:buChar char="•"/>
            </a:pPr>
            <a:r>
              <a:rPr lang="en-US" sz="2000" dirty="0"/>
              <a:t>2 cut-off dimensions (predicted and actual)</a:t>
            </a:r>
          </a:p>
          <a:p>
            <a:pPr marL="342900" indent="-342900">
              <a:buFont typeface="Arial" panose="020B0604020202020204" pitchFamily="34" charset="0"/>
              <a:buChar char="•"/>
            </a:pPr>
            <a:r>
              <a:rPr lang="en-US" sz="2000" dirty="0"/>
              <a:t>1 metric </a:t>
            </a:r>
          </a:p>
          <a:p>
            <a:pPr marL="800100" lvl="1" indent="-342900">
              <a:buFont typeface="Arial" panose="020B0604020202020204" pitchFamily="34" charset="0"/>
              <a:buChar char="•"/>
            </a:pPr>
            <a:r>
              <a:rPr lang="en-US" sz="1600" dirty="0"/>
              <a:t>Use of a more comprehensive score --&gt; MCC</a:t>
            </a:r>
          </a:p>
          <a:p>
            <a:pPr marL="800100" lvl="1" indent="-342900">
              <a:buFont typeface="Arial" panose="020B0604020202020204" pitchFamily="34" charset="0"/>
              <a:buChar char="•"/>
            </a:pPr>
            <a:r>
              <a:rPr lang="en-US" sz="1600" dirty="0"/>
              <a:t>MCC a considers both positive and negative elements; </a:t>
            </a:r>
            <a:r>
              <a:rPr lang="en-GB" sz="1600" dirty="0"/>
              <a:t>the only score which correctly considers the ratio of the confusion matrix size.</a:t>
            </a:r>
          </a:p>
          <a:p>
            <a:pPr marL="1257300" lvl="2" indent="-342900">
              <a:buFont typeface="Arial" panose="020B0604020202020204" pitchFamily="34" charset="0"/>
              <a:buChar char="•"/>
            </a:pPr>
            <a:r>
              <a:rPr lang="en-GB" sz="1600" dirty="0"/>
              <a:t>[-1,1], 1 being the best</a:t>
            </a:r>
          </a:p>
          <a:p>
            <a:pPr marL="800100" lvl="1" indent="-342900">
              <a:buFont typeface="Arial" panose="020B0604020202020204" pitchFamily="34" charset="0"/>
              <a:buChar char="•"/>
            </a:pPr>
            <a:r>
              <a:rPr lang="en-GB" sz="1600" dirty="0"/>
              <a:t>Applicable for other scores (e.g. TPR, FPR)</a:t>
            </a:r>
            <a:endParaRPr lang="en-US" sz="1600" dirty="0"/>
          </a:p>
          <a:p>
            <a:pPr marL="800100" lvl="1" indent="-342900">
              <a:buFont typeface="Arial" panose="020B0604020202020204" pitchFamily="34" charset="0"/>
              <a:buChar char="•"/>
            </a:pPr>
            <a:endParaRPr lang="en-US" sz="2000" dirty="0"/>
          </a:p>
        </p:txBody>
      </p:sp>
      <p:pic>
        <p:nvPicPr>
          <p:cNvPr id="14" name="Picture 13">
            <a:extLst>
              <a:ext uri="{FF2B5EF4-FFF2-40B4-BE49-F238E27FC236}">
                <a16:creationId xmlns:a16="http://schemas.microsoft.com/office/drawing/2014/main" id="{46356CE5-1A6D-7647-9AE6-D13BB7C24C13}"/>
              </a:ext>
            </a:extLst>
          </p:cNvPr>
          <p:cNvPicPr>
            <a:picLocks noChangeAspect="1"/>
          </p:cNvPicPr>
          <p:nvPr/>
        </p:nvPicPr>
        <p:blipFill rotWithShape="1">
          <a:blip r:embed="rId3"/>
          <a:srcRect l="91978" t="3402" r="982" b="81898"/>
          <a:stretch/>
        </p:blipFill>
        <p:spPr>
          <a:xfrm>
            <a:off x="10108750" y="3198056"/>
            <a:ext cx="660718" cy="1379471"/>
          </a:xfrm>
          <a:prstGeom prst="rect">
            <a:avLst/>
          </a:prstGeom>
        </p:spPr>
      </p:pic>
      <p:sp>
        <p:nvSpPr>
          <p:cNvPr id="16" name="TextBox 15">
            <a:extLst>
              <a:ext uri="{FF2B5EF4-FFF2-40B4-BE49-F238E27FC236}">
                <a16:creationId xmlns:a16="http://schemas.microsoft.com/office/drawing/2014/main" id="{C9A12E3D-001F-D647-8660-1BB365669B3A}"/>
              </a:ext>
            </a:extLst>
          </p:cNvPr>
          <p:cNvSpPr txBox="1"/>
          <p:nvPr/>
        </p:nvSpPr>
        <p:spPr>
          <a:xfrm>
            <a:off x="7046383" y="6357783"/>
            <a:ext cx="2575434" cy="307777"/>
          </a:xfrm>
          <a:prstGeom prst="rect">
            <a:avLst/>
          </a:prstGeom>
          <a:noFill/>
        </p:spPr>
        <p:txBody>
          <a:bodyPr wrap="square" rtlCol="0">
            <a:spAutoFit/>
          </a:bodyPr>
          <a:lstStyle/>
          <a:p>
            <a:pPr algn="ctr"/>
            <a:r>
              <a:rPr lang="en-US" sz="1400" dirty="0"/>
              <a:t>cut-off sim 4.2 (predicted)</a:t>
            </a:r>
          </a:p>
        </p:txBody>
      </p:sp>
      <p:sp>
        <p:nvSpPr>
          <p:cNvPr id="17" name="TextBox 16">
            <a:extLst>
              <a:ext uri="{FF2B5EF4-FFF2-40B4-BE49-F238E27FC236}">
                <a16:creationId xmlns:a16="http://schemas.microsoft.com/office/drawing/2014/main" id="{14E41E11-100B-3941-9274-830C252357AA}"/>
              </a:ext>
            </a:extLst>
          </p:cNvPr>
          <p:cNvSpPr txBox="1"/>
          <p:nvPr/>
        </p:nvSpPr>
        <p:spPr>
          <a:xfrm rot="16200000">
            <a:off x="5697367" y="4574262"/>
            <a:ext cx="1676092" cy="307777"/>
          </a:xfrm>
          <a:prstGeom prst="rect">
            <a:avLst/>
          </a:prstGeom>
          <a:noFill/>
        </p:spPr>
        <p:txBody>
          <a:bodyPr wrap="square" rtlCol="0">
            <a:spAutoFit/>
          </a:bodyPr>
          <a:lstStyle/>
          <a:p>
            <a:pPr algn="ctr"/>
            <a:r>
              <a:rPr lang="en-US" sz="1400" dirty="0"/>
              <a:t>cut-off FC c</a:t>
            </a:r>
            <a:r>
              <a:rPr lang="en-US" sz="1400" baseline="-25000" dirty="0"/>
              <a:t>s</a:t>
            </a:r>
            <a:r>
              <a:rPr lang="en-US" sz="1400" dirty="0"/>
              <a:t> (actual)</a:t>
            </a:r>
          </a:p>
        </p:txBody>
      </p:sp>
      <p:pic>
        <p:nvPicPr>
          <p:cNvPr id="18" name="Picture 17">
            <a:extLst>
              <a:ext uri="{FF2B5EF4-FFF2-40B4-BE49-F238E27FC236}">
                <a16:creationId xmlns:a16="http://schemas.microsoft.com/office/drawing/2014/main" id="{7B203466-50EF-E748-A400-F6808C982A82}"/>
              </a:ext>
            </a:extLst>
          </p:cNvPr>
          <p:cNvPicPr>
            <a:picLocks noChangeAspect="1"/>
          </p:cNvPicPr>
          <p:nvPr/>
        </p:nvPicPr>
        <p:blipFill rotWithShape="1">
          <a:blip r:embed="rId6"/>
          <a:srcRect t="74107"/>
          <a:stretch/>
        </p:blipFill>
        <p:spPr>
          <a:xfrm>
            <a:off x="8910254" y="87775"/>
            <a:ext cx="3229630" cy="534425"/>
          </a:xfrm>
          <a:prstGeom prst="rect">
            <a:avLst/>
          </a:prstGeom>
        </p:spPr>
      </p:pic>
      <p:sp>
        <p:nvSpPr>
          <p:cNvPr id="2" name="TextBox 1">
            <a:extLst>
              <a:ext uri="{FF2B5EF4-FFF2-40B4-BE49-F238E27FC236}">
                <a16:creationId xmlns:a16="http://schemas.microsoft.com/office/drawing/2014/main" id="{5BFEDDA1-D4C8-E549-A890-E7AE38D7E5AC}"/>
              </a:ext>
            </a:extLst>
          </p:cNvPr>
          <p:cNvSpPr txBox="1"/>
          <p:nvPr/>
        </p:nvSpPr>
        <p:spPr>
          <a:xfrm>
            <a:off x="10229807" y="5532531"/>
            <a:ext cx="1910077" cy="553998"/>
          </a:xfrm>
          <a:prstGeom prst="rect">
            <a:avLst/>
          </a:prstGeom>
          <a:noFill/>
        </p:spPr>
        <p:txBody>
          <a:bodyPr wrap="square" rtlCol="0">
            <a:spAutoFit/>
          </a:bodyPr>
          <a:lstStyle/>
          <a:p>
            <a:r>
              <a:rPr lang="en-US" sz="1500" dirty="0">
                <a:solidFill>
                  <a:srgbClr val="FF0000"/>
                </a:solidFill>
              </a:rPr>
              <a:t>Fit a 3D surface;</a:t>
            </a:r>
          </a:p>
          <a:p>
            <a:r>
              <a:rPr lang="en-US" sz="1500" dirty="0">
                <a:solidFill>
                  <a:srgbClr val="FF0000"/>
                </a:solidFill>
              </a:rPr>
              <a:t>AUC –&gt; VUS</a:t>
            </a:r>
          </a:p>
        </p:txBody>
      </p:sp>
      <p:cxnSp>
        <p:nvCxnSpPr>
          <p:cNvPr id="5" name="Straight Arrow Connector 4">
            <a:extLst>
              <a:ext uri="{FF2B5EF4-FFF2-40B4-BE49-F238E27FC236}">
                <a16:creationId xmlns:a16="http://schemas.microsoft.com/office/drawing/2014/main" id="{647417C3-CE8C-4242-AE31-313342F38AC4}"/>
              </a:ext>
            </a:extLst>
          </p:cNvPr>
          <p:cNvCxnSpPr>
            <a:cxnSpLocks/>
            <a:stCxn id="2" idx="0"/>
            <a:endCxn id="3" idx="3"/>
          </p:cNvCxnSpPr>
          <p:nvPr/>
        </p:nvCxnSpPr>
        <p:spPr>
          <a:xfrm flipH="1" flipV="1">
            <a:off x="9906538" y="4784305"/>
            <a:ext cx="1278308" cy="748226"/>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itle 1">
            <a:extLst>
              <a:ext uri="{FF2B5EF4-FFF2-40B4-BE49-F238E27FC236}">
                <a16:creationId xmlns:a16="http://schemas.microsoft.com/office/drawing/2014/main" id="{349133E1-D026-A843-A1B3-D3E57D7048BF}"/>
              </a:ext>
            </a:extLst>
          </p:cNvPr>
          <p:cNvSpPr txBox="1">
            <a:spLocks/>
          </p:cNvSpPr>
          <p:nvPr/>
        </p:nvSpPr>
        <p:spPr>
          <a:xfrm>
            <a:off x="6096000" y="77691"/>
            <a:ext cx="6096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3D ROC-like plot</a:t>
            </a:r>
          </a:p>
        </p:txBody>
      </p:sp>
    </p:spTree>
    <p:extLst>
      <p:ext uri="{BB962C8B-B14F-4D97-AF65-F5344CB8AC3E}">
        <p14:creationId xmlns:p14="http://schemas.microsoft.com/office/powerpoint/2010/main" val="14884234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6DE49FEA-F4BF-304A-9AE5-A1FFCB5271D6}"/>
              </a:ext>
            </a:extLst>
          </p:cNvPr>
          <p:cNvSpPr txBox="1">
            <a:spLocks/>
          </p:cNvSpPr>
          <p:nvPr/>
        </p:nvSpPr>
        <p:spPr>
          <a:xfrm>
            <a:off x="-3796" y="3097222"/>
            <a:ext cx="3349669" cy="376077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GB" sz="2000" dirty="0"/>
              <a:t>Classifier models may give probabilities or some form of continuous values.</a:t>
            </a:r>
          </a:p>
          <a:p>
            <a:pPr>
              <a:lnSpc>
                <a:spcPct val="100000"/>
              </a:lnSpc>
              <a:spcBef>
                <a:spcPts val="0"/>
              </a:spcBef>
            </a:pPr>
            <a:r>
              <a:rPr lang="en-GB" sz="2000" dirty="0"/>
              <a:t>Regardless of unit and/or number of cut-off used to make the ROC, will ROC curves comparable if they span the same extremes e.g. yes/no - [all yes, all no] (other aspects held constant)</a:t>
            </a:r>
          </a:p>
          <a:p>
            <a:pPr marL="0" indent="0">
              <a:lnSpc>
                <a:spcPct val="100000"/>
              </a:lnSpc>
              <a:spcBef>
                <a:spcPts val="0"/>
              </a:spcBef>
              <a:buNone/>
            </a:pPr>
            <a:endParaRPr lang="en-GB" sz="2000" dirty="0"/>
          </a:p>
          <a:p>
            <a:pPr>
              <a:lnSpc>
                <a:spcPct val="100000"/>
              </a:lnSpc>
              <a:spcBef>
                <a:spcPts val="0"/>
              </a:spcBef>
            </a:pPr>
            <a:endParaRPr lang="en-GB" sz="1600" dirty="0"/>
          </a:p>
          <a:p>
            <a:pPr lvl="1">
              <a:lnSpc>
                <a:spcPct val="100000"/>
              </a:lnSpc>
              <a:spcBef>
                <a:spcPts val="0"/>
              </a:spcBef>
            </a:pPr>
            <a:endParaRPr lang="en-GB" sz="1600" dirty="0"/>
          </a:p>
          <a:p>
            <a:pPr marL="457200" lvl="1" indent="0">
              <a:lnSpc>
                <a:spcPct val="100000"/>
              </a:lnSpc>
              <a:spcBef>
                <a:spcPts val="0"/>
              </a:spcBef>
              <a:buNone/>
            </a:pPr>
            <a:endParaRPr lang="en-GB" sz="1000" b="1" dirty="0"/>
          </a:p>
          <a:p>
            <a:pPr marL="457200" lvl="1" indent="0">
              <a:lnSpc>
                <a:spcPct val="100000"/>
              </a:lnSpc>
              <a:spcBef>
                <a:spcPts val="0"/>
              </a:spcBef>
              <a:buNone/>
            </a:pPr>
            <a:endParaRPr lang="en-GB" sz="1800" b="1" dirty="0"/>
          </a:p>
          <a:p>
            <a:pPr lvl="1">
              <a:lnSpc>
                <a:spcPct val="100000"/>
              </a:lnSpc>
              <a:spcBef>
                <a:spcPts val="0"/>
              </a:spcBef>
            </a:pPr>
            <a:endParaRPr lang="en-GB" sz="1800" dirty="0"/>
          </a:p>
        </p:txBody>
      </p:sp>
      <p:sp>
        <p:nvSpPr>
          <p:cNvPr id="9" name="Title 1">
            <a:extLst>
              <a:ext uri="{FF2B5EF4-FFF2-40B4-BE49-F238E27FC236}">
                <a16:creationId xmlns:a16="http://schemas.microsoft.com/office/drawing/2014/main" id="{9A42A70D-AB25-9349-B7DC-80AC8E711016}"/>
              </a:ext>
            </a:extLst>
          </p:cNvPr>
          <p:cNvSpPr txBox="1">
            <a:spLocks/>
          </p:cNvSpPr>
          <p:nvPr/>
        </p:nvSpPr>
        <p:spPr>
          <a:xfrm>
            <a:off x="0" y="143719"/>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Choosing cut-offs for predicted and actual</a:t>
            </a:r>
          </a:p>
        </p:txBody>
      </p:sp>
      <p:pic>
        <p:nvPicPr>
          <p:cNvPr id="1026" name="Picture 2" descr="Receiver operating characteristic - Wikipedia">
            <a:extLst>
              <a:ext uri="{FF2B5EF4-FFF2-40B4-BE49-F238E27FC236}">
                <a16:creationId xmlns:a16="http://schemas.microsoft.com/office/drawing/2014/main" id="{C59696AE-0BEC-8649-9831-A91F3662BE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8356" y="833159"/>
            <a:ext cx="2505363" cy="188403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101AF90-21D5-1E4B-A997-2FCC7C4BF64B}"/>
              </a:ext>
            </a:extLst>
          </p:cNvPr>
          <p:cNvPicPr>
            <a:picLocks noChangeAspect="1"/>
          </p:cNvPicPr>
          <p:nvPr/>
        </p:nvPicPr>
        <p:blipFill>
          <a:blip r:embed="rId4"/>
          <a:stretch>
            <a:fillRect/>
          </a:stretch>
        </p:blipFill>
        <p:spPr>
          <a:xfrm>
            <a:off x="3504397" y="660403"/>
            <a:ext cx="2200212" cy="2402035"/>
          </a:xfrm>
          <a:prstGeom prst="rect">
            <a:avLst/>
          </a:prstGeom>
        </p:spPr>
      </p:pic>
      <p:graphicFrame>
        <p:nvGraphicFramePr>
          <p:cNvPr id="3" name="Table 3">
            <a:extLst>
              <a:ext uri="{FF2B5EF4-FFF2-40B4-BE49-F238E27FC236}">
                <a16:creationId xmlns:a16="http://schemas.microsoft.com/office/drawing/2014/main" id="{8FEA0D19-F904-F14C-A93A-96A6CFC54FE2}"/>
              </a:ext>
            </a:extLst>
          </p:cNvPr>
          <p:cNvGraphicFramePr>
            <a:graphicFrameLocks noGrp="1"/>
          </p:cNvGraphicFramePr>
          <p:nvPr>
            <p:extLst>
              <p:ext uri="{D42A27DB-BD31-4B8C-83A1-F6EECF244321}">
                <p14:modId xmlns:p14="http://schemas.microsoft.com/office/powerpoint/2010/main" val="1050494594"/>
              </p:ext>
            </p:extLst>
          </p:nvPr>
        </p:nvGraphicFramePr>
        <p:xfrm>
          <a:off x="6285287" y="833159"/>
          <a:ext cx="5418666" cy="1656080"/>
        </p:xfrm>
        <a:graphic>
          <a:graphicData uri="http://schemas.openxmlformats.org/drawingml/2006/table">
            <a:tbl>
              <a:tblPr firstRow="1" bandRow="1">
                <a:tableStyleId>{073A0DAA-6AF3-43AB-8588-CEC1D06C72B9}</a:tableStyleId>
              </a:tblPr>
              <a:tblGrid>
                <a:gridCol w="2709333">
                  <a:extLst>
                    <a:ext uri="{9D8B030D-6E8A-4147-A177-3AD203B41FA5}">
                      <a16:colId xmlns:a16="http://schemas.microsoft.com/office/drawing/2014/main" val="4068605747"/>
                    </a:ext>
                  </a:extLst>
                </a:gridCol>
                <a:gridCol w="2709333">
                  <a:extLst>
                    <a:ext uri="{9D8B030D-6E8A-4147-A177-3AD203B41FA5}">
                      <a16:colId xmlns:a16="http://schemas.microsoft.com/office/drawing/2014/main" val="1166962018"/>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t>y: cut-off c</a:t>
                      </a:r>
                      <a:r>
                        <a:rPr lang="en-US" sz="1800" baseline="-25000" dirty="0"/>
                        <a:t>s</a:t>
                      </a:r>
                      <a:r>
                        <a:rPr lang="en-US" sz="1800" dirty="0"/>
                        <a:t> (actual)</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t>x: cut-off sim (predicted)</a:t>
                      </a:r>
                    </a:p>
                  </a:txBody>
                  <a:tcPr/>
                </a:tc>
                <a:extLst>
                  <a:ext uri="{0D108BD9-81ED-4DB2-BD59-A6C34878D82A}">
                    <a16:rowId xmlns:a16="http://schemas.microsoft.com/office/drawing/2014/main" val="3756760936"/>
                  </a:ext>
                </a:extLst>
              </a:tr>
              <a:tr h="370840">
                <a:tc>
                  <a:txBody>
                    <a:bodyPr/>
                    <a:lstStyle/>
                    <a:p>
                      <a:pPr algn="ctr"/>
                      <a:r>
                        <a:rPr lang="en-US" dirty="0"/>
                        <a:t>Values different scales; across-dataset biases not removed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Values same scale if </a:t>
                      </a:r>
                      <a:r>
                        <a:rPr lang="en-US" dirty="0" err="1"/>
                        <a:t>normalised</a:t>
                      </a:r>
                      <a:r>
                        <a:rPr lang="en-US" dirty="0"/>
                        <a:t> to # of equilibrium snapshots</a:t>
                      </a:r>
                    </a:p>
                  </a:txBody>
                  <a:tcPr/>
                </a:tc>
                <a:extLst>
                  <a:ext uri="{0D108BD9-81ED-4DB2-BD59-A6C34878D82A}">
                    <a16:rowId xmlns:a16="http://schemas.microsoft.com/office/drawing/2014/main" val="881008475"/>
                  </a:ext>
                </a:extLst>
              </a:tr>
              <a:tr h="370840">
                <a:tc>
                  <a:txBody>
                    <a:bodyPr/>
                    <a:lstStyle/>
                    <a:p>
                      <a:pPr algn="ctr"/>
                      <a:r>
                        <a:rPr lang="en-US" dirty="0"/>
                        <a:t>Scaled by </a:t>
                      </a:r>
                      <a:r>
                        <a:rPr lang="en-US" dirty="0" err="1"/>
                        <a:t>sd</a:t>
                      </a:r>
                      <a:r>
                        <a:rPr lang="en-US" dirty="0"/>
                        <a:t>; [0,+Q]*</a:t>
                      </a:r>
                    </a:p>
                  </a:txBody>
                  <a:tcPr/>
                </a:tc>
                <a:tc>
                  <a:txBody>
                    <a:bodyPr/>
                    <a:lstStyle/>
                    <a:p>
                      <a:pPr algn="ctr"/>
                      <a:r>
                        <a:rPr lang="en-US" dirty="0"/>
                        <a:t>[0,1]</a:t>
                      </a:r>
                    </a:p>
                  </a:txBody>
                  <a:tcPr/>
                </a:tc>
                <a:extLst>
                  <a:ext uri="{0D108BD9-81ED-4DB2-BD59-A6C34878D82A}">
                    <a16:rowId xmlns:a16="http://schemas.microsoft.com/office/drawing/2014/main" val="2290193799"/>
                  </a:ext>
                </a:extLst>
              </a:tr>
            </a:tbl>
          </a:graphicData>
        </a:graphic>
      </p:graphicFrame>
      <p:sp>
        <p:nvSpPr>
          <p:cNvPr id="14" name="Content Placeholder 3">
            <a:extLst>
              <a:ext uri="{FF2B5EF4-FFF2-40B4-BE49-F238E27FC236}">
                <a16:creationId xmlns:a16="http://schemas.microsoft.com/office/drawing/2014/main" id="{F04B4CDC-38A9-C249-8332-CE4F173C79C9}"/>
              </a:ext>
            </a:extLst>
          </p:cNvPr>
          <p:cNvSpPr txBox="1">
            <a:spLocks/>
          </p:cNvSpPr>
          <p:nvPr/>
        </p:nvSpPr>
        <p:spPr>
          <a:xfrm>
            <a:off x="6096000" y="2927356"/>
            <a:ext cx="6096000" cy="90670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GB" sz="2000" dirty="0"/>
              <a:t>Have to make sure cut-offs/surface will span same extremes [all non-zero are contacts, </a:t>
            </a:r>
            <a:r>
              <a:rPr lang="en-GB" sz="2000" dirty="0">
                <a:solidFill>
                  <a:srgbClr val="FF0000"/>
                </a:solidFill>
              </a:rPr>
              <a:t>no contact</a:t>
            </a:r>
            <a:r>
              <a:rPr lang="en-GB" sz="2000" dirty="0"/>
              <a:t>]</a:t>
            </a:r>
            <a:endParaRPr lang="en-GB" sz="1000" b="1" dirty="0"/>
          </a:p>
          <a:p>
            <a:pPr marL="457200" lvl="1" indent="0">
              <a:lnSpc>
                <a:spcPct val="100000"/>
              </a:lnSpc>
              <a:spcBef>
                <a:spcPts val="0"/>
              </a:spcBef>
              <a:buNone/>
            </a:pPr>
            <a:endParaRPr lang="en-GB" sz="1800" b="1" dirty="0"/>
          </a:p>
          <a:p>
            <a:pPr lvl="1">
              <a:lnSpc>
                <a:spcPct val="100000"/>
              </a:lnSpc>
              <a:spcBef>
                <a:spcPts val="0"/>
              </a:spcBef>
            </a:pPr>
            <a:endParaRPr lang="en-GB" sz="1800" dirty="0"/>
          </a:p>
        </p:txBody>
      </p:sp>
    </p:spTree>
    <p:extLst>
      <p:ext uri="{BB962C8B-B14F-4D97-AF65-F5344CB8AC3E}">
        <p14:creationId xmlns:p14="http://schemas.microsoft.com/office/powerpoint/2010/main" val="3323618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CD33B9-2AD2-7343-BA1B-AA2D90B45BB1}"/>
              </a:ext>
            </a:extLst>
          </p:cNvPr>
          <p:cNvPicPr>
            <a:picLocks noChangeAspect="1"/>
          </p:cNvPicPr>
          <p:nvPr/>
        </p:nvPicPr>
        <p:blipFill>
          <a:blip r:embed="rId3"/>
          <a:stretch>
            <a:fillRect/>
          </a:stretch>
        </p:blipFill>
        <p:spPr>
          <a:xfrm>
            <a:off x="851040" y="3194269"/>
            <a:ext cx="3326627" cy="3319218"/>
          </a:xfrm>
          <a:prstGeom prst="rect">
            <a:avLst/>
          </a:prstGeom>
        </p:spPr>
      </p:pic>
      <p:sp>
        <p:nvSpPr>
          <p:cNvPr id="8" name="Title 1">
            <a:extLst>
              <a:ext uri="{FF2B5EF4-FFF2-40B4-BE49-F238E27FC236}">
                <a16:creationId xmlns:a16="http://schemas.microsoft.com/office/drawing/2014/main" id="{BE201447-47DE-EA4A-A711-E28F02C25E8B}"/>
              </a:ext>
            </a:extLst>
          </p:cNvPr>
          <p:cNvSpPr txBox="1">
            <a:spLocks/>
          </p:cNvSpPr>
          <p:nvPr/>
        </p:nvSpPr>
        <p:spPr>
          <a:xfrm>
            <a:off x="0" y="126472"/>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3D ROC-like surface</a:t>
            </a:r>
          </a:p>
        </p:txBody>
      </p:sp>
      <p:sp>
        <p:nvSpPr>
          <p:cNvPr id="9" name="TextBox 8">
            <a:extLst>
              <a:ext uri="{FF2B5EF4-FFF2-40B4-BE49-F238E27FC236}">
                <a16:creationId xmlns:a16="http://schemas.microsoft.com/office/drawing/2014/main" id="{11BCA2A7-99F0-3B42-AEB6-12065B323E42}"/>
              </a:ext>
            </a:extLst>
          </p:cNvPr>
          <p:cNvSpPr txBox="1"/>
          <p:nvPr/>
        </p:nvSpPr>
        <p:spPr>
          <a:xfrm>
            <a:off x="0" y="629016"/>
            <a:ext cx="12192000" cy="1815882"/>
          </a:xfrm>
          <a:prstGeom prst="rect">
            <a:avLst/>
          </a:prstGeom>
          <a:noFill/>
        </p:spPr>
        <p:txBody>
          <a:bodyPr wrap="square" rtlCol="0">
            <a:spAutoFit/>
          </a:bodyPr>
          <a:lstStyle/>
          <a:p>
            <a:pPr marL="342900" indent="-342900">
              <a:buFont typeface="Arial" panose="020B0604020202020204" pitchFamily="34" charset="0"/>
              <a:buChar char="•"/>
            </a:pPr>
            <a:r>
              <a:rPr lang="en-US" sz="2000" dirty="0"/>
              <a:t>Use kernel regression smoothing to fit a surface on the discrete datapoints. </a:t>
            </a:r>
          </a:p>
          <a:p>
            <a:pPr marL="800100" lvl="1" indent="-342900">
              <a:buFont typeface="Arial" panose="020B0604020202020204" pitchFamily="34" charset="0"/>
              <a:buChar char="•"/>
            </a:pPr>
            <a:r>
              <a:rPr lang="en-US" sz="1600" dirty="0"/>
              <a:t>Min-max scaling of cut-offs -&gt; set an equidistant x-y grid to evaluate the surface for all predicted-actual pairs</a:t>
            </a:r>
          </a:p>
          <a:p>
            <a:pPr marL="800100" lvl="1" indent="-342900">
              <a:buFont typeface="Arial" panose="020B0604020202020204" pitchFamily="34" charset="0"/>
              <a:buChar char="•"/>
            </a:pPr>
            <a:r>
              <a:rPr lang="en-US" sz="1600" dirty="0"/>
              <a:t>Equidistant grid makes it easy to calculate VUS.</a:t>
            </a:r>
          </a:p>
          <a:p>
            <a:pPr marL="800100" lvl="1"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Estimate double integral ~ VUS </a:t>
            </a:r>
          </a:p>
          <a:p>
            <a:pPr marL="342900" indent="-342900">
              <a:buFont typeface="Arial" panose="020B0604020202020204" pitchFamily="34" charset="0"/>
              <a:buChar char="•"/>
            </a:pPr>
            <a:r>
              <a:rPr lang="en-US" sz="2000" dirty="0"/>
              <a:t>Compare VUS of surfaces to find out the best simulation type and the experimental matrix closest to simulation</a:t>
            </a:r>
          </a:p>
        </p:txBody>
      </p:sp>
      <p:sp>
        <p:nvSpPr>
          <p:cNvPr id="10" name="TextBox 9">
            <a:extLst>
              <a:ext uri="{FF2B5EF4-FFF2-40B4-BE49-F238E27FC236}">
                <a16:creationId xmlns:a16="http://schemas.microsoft.com/office/drawing/2014/main" id="{3A77EE19-5D29-F74A-9FEB-4451D1DF0508}"/>
              </a:ext>
            </a:extLst>
          </p:cNvPr>
          <p:cNvSpPr txBox="1"/>
          <p:nvPr/>
        </p:nvSpPr>
        <p:spPr>
          <a:xfrm>
            <a:off x="1357183" y="2786242"/>
            <a:ext cx="2762141" cy="369332"/>
          </a:xfrm>
          <a:prstGeom prst="rect">
            <a:avLst/>
          </a:prstGeom>
          <a:noFill/>
        </p:spPr>
        <p:txBody>
          <a:bodyPr wrap="square" rtlCol="0">
            <a:spAutoFit/>
          </a:bodyPr>
          <a:lstStyle/>
          <a:p>
            <a:pPr algn="ctr"/>
            <a:r>
              <a:rPr lang="en-US" b="1" dirty="0"/>
              <a:t>sim 4.2 vs. c</a:t>
            </a:r>
            <a:r>
              <a:rPr lang="en-US" b="1" baseline="-25000" dirty="0"/>
              <a:t>s</a:t>
            </a:r>
            <a:r>
              <a:rPr lang="en-US" b="1" dirty="0"/>
              <a:t> </a:t>
            </a:r>
            <a:r>
              <a:rPr lang="en-US" b="1" dirty="0" err="1"/>
              <a:t>HiCNorm</a:t>
            </a:r>
            <a:r>
              <a:rPr lang="en-US" b="1" dirty="0"/>
              <a:t> (FC)</a:t>
            </a:r>
          </a:p>
        </p:txBody>
      </p:sp>
      <p:sp>
        <p:nvSpPr>
          <p:cNvPr id="12" name="TextBox 11">
            <a:extLst>
              <a:ext uri="{FF2B5EF4-FFF2-40B4-BE49-F238E27FC236}">
                <a16:creationId xmlns:a16="http://schemas.microsoft.com/office/drawing/2014/main" id="{71D2CE8B-0038-CC42-B254-133F98C777E4}"/>
              </a:ext>
            </a:extLst>
          </p:cNvPr>
          <p:cNvSpPr txBox="1"/>
          <p:nvPr/>
        </p:nvSpPr>
        <p:spPr>
          <a:xfrm>
            <a:off x="4578531" y="3563630"/>
            <a:ext cx="792697" cy="276999"/>
          </a:xfrm>
          <a:prstGeom prst="rect">
            <a:avLst/>
          </a:prstGeom>
          <a:noFill/>
        </p:spPr>
        <p:txBody>
          <a:bodyPr wrap="square" rtlCol="0">
            <a:spAutoFit/>
          </a:bodyPr>
          <a:lstStyle/>
          <a:p>
            <a:pPr algn="ctr"/>
            <a:r>
              <a:rPr lang="en-US" sz="1200" dirty="0"/>
              <a:t>z: MCC</a:t>
            </a:r>
          </a:p>
        </p:txBody>
      </p:sp>
      <p:sp>
        <p:nvSpPr>
          <p:cNvPr id="13" name="TextBox 12">
            <a:extLst>
              <a:ext uri="{FF2B5EF4-FFF2-40B4-BE49-F238E27FC236}">
                <a16:creationId xmlns:a16="http://schemas.microsoft.com/office/drawing/2014/main" id="{21106C8B-CC4D-8446-9540-992C1BB0B182}"/>
              </a:ext>
            </a:extLst>
          </p:cNvPr>
          <p:cNvSpPr txBox="1"/>
          <p:nvPr/>
        </p:nvSpPr>
        <p:spPr>
          <a:xfrm>
            <a:off x="3118287" y="6090484"/>
            <a:ext cx="1752448" cy="276999"/>
          </a:xfrm>
          <a:prstGeom prst="rect">
            <a:avLst/>
          </a:prstGeom>
          <a:noFill/>
        </p:spPr>
        <p:txBody>
          <a:bodyPr wrap="square" rtlCol="0">
            <a:spAutoFit/>
          </a:bodyPr>
          <a:lstStyle/>
          <a:p>
            <a:pPr algn="ctr"/>
            <a:r>
              <a:rPr lang="en-US" sz="1200" dirty="0"/>
              <a:t>x: cut-off sim (predicted)</a:t>
            </a:r>
          </a:p>
        </p:txBody>
      </p:sp>
      <p:sp>
        <p:nvSpPr>
          <p:cNvPr id="14" name="TextBox 13">
            <a:extLst>
              <a:ext uri="{FF2B5EF4-FFF2-40B4-BE49-F238E27FC236}">
                <a16:creationId xmlns:a16="http://schemas.microsoft.com/office/drawing/2014/main" id="{14A38574-248C-3E47-88EA-024731C48BEE}"/>
              </a:ext>
            </a:extLst>
          </p:cNvPr>
          <p:cNvSpPr txBox="1"/>
          <p:nvPr/>
        </p:nvSpPr>
        <p:spPr>
          <a:xfrm>
            <a:off x="478256" y="6090484"/>
            <a:ext cx="1434361" cy="276999"/>
          </a:xfrm>
          <a:prstGeom prst="rect">
            <a:avLst/>
          </a:prstGeom>
          <a:noFill/>
        </p:spPr>
        <p:txBody>
          <a:bodyPr wrap="square" rtlCol="0">
            <a:spAutoFit/>
          </a:bodyPr>
          <a:lstStyle/>
          <a:p>
            <a:pPr algn="ctr"/>
            <a:r>
              <a:rPr lang="en-US" sz="1200" dirty="0"/>
              <a:t>y: cut-off c</a:t>
            </a:r>
            <a:r>
              <a:rPr lang="en-US" sz="1200" baseline="-25000" dirty="0"/>
              <a:t>s</a:t>
            </a:r>
            <a:r>
              <a:rPr lang="en-US" sz="1200" dirty="0"/>
              <a:t> (actual)</a:t>
            </a:r>
          </a:p>
        </p:txBody>
      </p:sp>
      <p:sp>
        <p:nvSpPr>
          <p:cNvPr id="11" name="TextBox 10">
            <a:extLst>
              <a:ext uri="{FF2B5EF4-FFF2-40B4-BE49-F238E27FC236}">
                <a16:creationId xmlns:a16="http://schemas.microsoft.com/office/drawing/2014/main" id="{CD9026FA-C388-A64A-AB5C-5497086DBA02}"/>
              </a:ext>
            </a:extLst>
          </p:cNvPr>
          <p:cNvSpPr txBox="1"/>
          <p:nvPr/>
        </p:nvSpPr>
        <p:spPr>
          <a:xfrm>
            <a:off x="7124471" y="2647743"/>
            <a:ext cx="4274832" cy="646331"/>
          </a:xfrm>
          <a:prstGeom prst="rect">
            <a:avLst/>
          </a:prstGeom>
          <a:noFill/>
        </p:spPr>
        <p:txBody>
          <a:bodyPr wrap="square" rtlCol="0">
            <a:spAutoFit/>
          </a:bodyPr>
          <a:lstStyle/>
          <a:p>
            <a:pPr algn="ctr"/>
            <a:r>
              <a:rPr lang="en-US" b="1" dirty="0"/>
              <a:t>sim (3.2, 4.2) vs. c</a:t>
            </a:r>
            <a:r>
              <a:rPr lang="en-US" b="1" baseline="-25000" dirty="0"/>
              <a:t>s</a:t>
            </a:r>
            <a:r>
              <a:rPr lang="en-US" b="1" dirty="0"/>
              <a:t> </a:t>
            </a:r>
            <a:r>
              <a:rPr lang="en-US" b="1" dirty="0" err="1"/>
              <a:t>HiCNorm</a:t>
            </a:r>
            <a:r>
              <a:rPr lang="en-US" b="1" dirty="0"/>
              <a:t> (21 tissues) </a:t>
            </a:r>
          </a:p>
          <a:p>
            <a:pPr algn="ctr"/>
            <a:r>
              <a:rPr lang="en-US" b="1" dirty="0"/>
              <a:t> 2 * 21 surfaces</a:t>
            </a:r>
          </a:p>
        </p:txBody>
      </p:sp>
      <p:pic>
        <p:nvPicPr>
          <p:cNvPr id="3" name="Picture 2">
            <a:extLst>
              <a:ext uri="{FF2B5EF4-FFF2-40B4-BE49-F238E27FC236}">
                <a16:creationId xmlns:a16="http://schemas.microsoft.com/office/drawing/2014/main" id="{9EE820DE-8D67-0D4E-9C10-FF9976B8A6EE}"/>
              </a:ext>
            </a:extLst>
          </p:cNvPr>
          <p:cNvPicPr>
            <a:picLocks noChangeAspect="1"/>
          </p:cNvPicPr>
          <p:nvPr/>
        </p:nvPicPr>
        <p:blipFill>
          <a:blip r:embed="rId4"/>
          <a:stretch>
            <a:fillRect/>
          </a:stretch>
        </p:blipFill>
        <p:spPr>
          <a:xfrm>
            <a:off x="4801782" y="3823929"/>
            <a:ext cx="437730" cy="1978541"/>
          </a:xfrm>
          <a:prstGeom prst="rect">
            <a:avLst/>
          </a:prstGeom>
        </p:spPr>
      </p:pic>
      <p:pic>
        <p:nvPicPr>
          <p:cNvPr id="4" name="Picture 3">
            <a:extLst>
              <a:ext uri="{FF2B5EF4-FFF2-40B4-BE49-F238E27FC236}">
                <a16:creationId xmlns:a16="http://schemas.microsoft.com/office/drawing/2014/main" id="{AED50AB4-8990-224C-B6FC-8C068D89E2C7}"/>
              </a:ext>
            </a:extLst>
          </p:cNvPr>
          <p:cNvPicPr>
            <a:picLocks noChangeAspect="1"/>
          </p:cNvPicPr>
          <p:nvPr/>
        </p:nvPicPr>
        <p:blipFill>
          <a:blip r:embed="rId5"/>
          <a:stretch>
            <a:fillRect/>
          </a:stretch>
        </p:blipFill>
        <p:spPr>
          <a:xfrm>
            <a:off x="7613470" y="3212794"/>
            <a:ext cx="3296833" cy="3599249"/>
          </a:xfrm>
          <a:prstGeom prst="rect">
            <a:avLst/>
          </a:prstGeom>
        </p:spPr>
      </p:pic>
    </p:spTree>
    <p:extLst>
      <p:ext uri="{BB962C8B-B14F-4D97-AF65-F5344CB8AC3E}">
        <p14:creationId xmlns:p14="http://schemas.microsoft.com/office/powerpoint/2010/main" val="382542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E201447-47DE-EA4A-A711-E28F02C25E8B}"/>
              </a:ext>
            </a:extLst>
          </p:cNvPr>
          <p:cNvSpPr txBox="1">
            <a:spLocks/>
          </p:cNvSpPr>
          <p:nvPr/>
        </p:nvSpPr>
        <p:spPr>
          <a:xfrm>
            <a:off x="0" y="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Comparing performance of simulation vs. different tissues</a:t>
            </a:r>
          </a:p>
        </p:txBody>
      </p:sp>
      <p:pic>
        <p:nvPicPr>
          <p:cNvPr id="6" name="Picture 5">
            <a:extLst>
              <a:ext uri="{FF2B5EF4-FFF2-40B4-BE49-F238E27FC236}">
                <a16:creationId xmlns:a16="http://schemas.microsoft.com/office/drawing/2014/main" id="{7B35A040-43CD-E742-911A-0F2EFF99F2DE}"/>
              </a:ext>
            </a:extLst>
          </p:cNvPr>
          <p:cNvPicPr>
            <a:picLocks noChangeAspect="1"/>
          </p:cNvPicPr>
          <p:nvPr/>
        </p:nvPicPr>
        <p:blipFill>
          <a:blip r:embed="rId3"/>
          <a:stretch>
            <a:fillRect/>
          </a:stretch>
        </p:blipFill>
        <p:spPr>
          <a:xfrm>
            <a:off x="6196361" y="909794"/>
            <a:ext cx="5835805" cy="5835805"/>
          </a:xfrm>
          <a:prstGeom prst="rect">
            <a:avLst/>
          </a:prstGeom>
        </p:spPr>
      </p:pic>
      <p:sp>
        <p:nvSpPr>
          <p:cNvPr id="16" name="TextBox 15">
            <a:extLst>
              <a:ext uri="{FF2B5EF4-FFF2-40B4-BE49-F238E27FC236}">
                <a16:creationId xmlns:a16="http://schemas.microsoft.com/office/drawing/2014/main" id="{EE6C18B4-D7E3-2F40-828B-612B6905A102}"/>
              </a:ext>
            </a:extLst>
          </p:cNvPr>
          <p:cNvSpPr txBox="1"/>
          <p:nvPr/>
        </p:nvSpPr>
        <p:spPr>
          <a:xfrm>
            <a:off x="7908196" y="551690"/>
            <a:ext cx="2412133" cy="369332"/>
          </a:xfrm>
          <a:prstGeom prst="rect">
            <a:avLst/>
          </a:prstGeom>
          <a:noFill/>
        </p:spPr>
        <p:txBody>
          <a:bodyPr wrap="square" rtlCol="0">
            <a:spAutoFit/>
          </a:bodyPr>
          <a:lstStyle/>
          <a:p>
            <a:pPr algn="ctr"/>
            <a:r>
              <a:rPr lang="en-US" b="1" dirty="0"/>
              <a:t>raw VUS based on MCC </a:t>
            </a:r>
          </a:p>
        </p:txBody>
      </p:sp>
      <p:sp>
        <p:nvSpPr>
          <p:cNvPr id="18" name="TextBox 17">
            <a:extLst>
              <a:ext uri="{FF2B5EF4-FFF2-40B4-BE49-F238E27FC236}">
                <a16:creationId xmlns:a16="http://schemas.microsoft.com/office/drawing/2014/main" id="{F7092B6B-DE6A-C04F-8EEA-3FF49A9B4A9F}"/>
              </a:ext>
            </a:extLst>
          </p:cNvPr>
          <p:cNvSpPr txBox="1"/>
          <p:nvPr/>
        </p:nvSpPr>
        <p:spPr>
          <a:xfrm>
            <a:off x="0" y="629016"/>
            <a:ext cx="6096000" cy="2616101"/>
          </a:xfrm>
          <a:prstGeom prst="rect">
            <a:avLst/>
          </a:prstGeom>
          <a:noFill/>
        </p:spPr>
        <p:txBody>
          <a:bodyPr wrap="square" rtlCol="0">
            <a:spAutoFit/>
          </a:bodyPr>
          <a:lstStyle/>
          <a:p>
            <a:pPr marL="342900" indent="-342900">
              <a:buFont typeface="Arial" panose="020B0604020202020204" pitchFamily="34" charset="0"/>
              <a:buChar char="•"/>
            </a:pPr>
            <a:r>
              <a:rPr lang="en-US" sz="2000" dirty="0"/>
              <a:t>Better simulation type</a:t>
            </a:r>
          </a:p>
          <a:p>
            <a:pPr marL="800100" lvl="1" indent="-342900">
              <a:buFont typeface="Arial" panose="020B0604020202020204" pitchFamily="34" charset="0"/>
              <a:buChar char="•"/>
            </a:pPr>
            <a:r>
              <a:rPr lang="en-US" sz="1600" dirty="0"/>
              <a:t>3.2, likely because of the imposed c</a:t>
            </a:r>
            <a:r>
              <a:rPr lang="en-US" sz="1600" baseline="-25000" dirty="0"/>
              <a:t>p</a:t>
            </a:r>
            <a:r>
              <a:rPr lang="en-US" sz="1600" dirty="0"/>
              <a:t>=21 constraints</a:t>
            </a:r>
          </a:p>
          <a:p>
            <a:pPr marL="342900" indent="-342900">
              <a:buFont typeface="Arial" panose="020B0604020202020204" pitchFamily="34" charset="0"/>
              <a:buChar char="•"/>
            </a:pPr>
            <a:r>
              <a:rPr lang="en-US" sz="2000" dirty="0"/>
              <a:t>Ranking of performance similar between simulation types</a:t>
            </a:r>
          </a:p>
          <a:p>
            <a:pPr marL="800100" lvl="1" indent="-342900">
              <a:buFont typeface="Arial" panose="020B0604020202020204" pitchFamily="34" charset="0"/>
              <a:buChar char="•"/>
            </a:pPr>
            <a:r>
              <a:rPr lang="en-US" sz="1600" dirty="0"/>
              <a:t>Best: sim 3.2 vs. FC (fetal lung fibroblast) c</a:t>
            </a:r>
            <a:r>
              <a:rPr lang="en-US" sz="1600" baseline="-25000" dirty="0"/>
              <a:t>s</a:t>
            </a:r>
          </a:p>
          <a:p>
            <a:pPr marL="800100" lvl="1" indent="-342900">
              <a:buFont typeface="Arial" panose="020B0604020202020204" pitchFamily="34" charset="0"/>
              <a:buChar char="•"/>
            </a:pPr>
            <a:r>
              <a:rPr lang="en-US" sz="1600" dirty="0"/>
              <a:t>Best: sim 4.2 vs. Li (liver) c</a:t>
            </a:r>
            <a:r>
              <a:rPr lang="en-US" sz="1600" baseline="-25000" dirty="0"/>
              <a:t>s</a:t>
            </a:r>
            <a:endParaRPr lang="en-US" sz="1600" dirty="0"/>
          </a:p>
          <a:p>
            <a:pPr marL="342900" indent="-342900">
              <a:buFont typeface="Wingdings" pitchFamily="2" charset="2"/>
              <a:buChar char="q"/>
            </a:pPr>
            <a:r>
              <a:rPr lang="en-US" sz="2000" dirty="0"/>
              <a:t>VUS trends and clustering of c</a:t>
            </a:r>
            <a:r>
              <a:rPr lang="en-US" sz="2000" baseline="-25000" dirty="0"/>
              <a:t>s</a:t>
            </a:r>
            <a:r>
              <a:rPr lang="en-US" sz="2000" dirty="0"/>
              <a:t> matrix ~ type/origin of tissue </a:t>
            </a:r>
          </a:p>
          <a:p>
            <a:pPr marL="800100" lvl="1" indent="-342900">
              <a:buFont typeface="Arial" panose="020B0604020202020204" pitchFamily="34" charset="0"/>
              <a:buChar char="•"/>
            </a:pPr>
            <a:r>
              <a:rPr lang="en-US" sz="1600" dirty="0">
                <a:highlight>
                  <a:srgbClr val="63A8E7"/>
                </a:highlight>
              </a:rPr>
              <a:t>stem cells/progenitor cells</a:t>
            </a:r>
          </a:p>
        </p:txBody>
      </p:sp>
      <p:pic>
        <p:nvPicPr>
          <p:cNvPr id="19" name="Picture 18">
            <a:extLst>
              <a:ext uri="{FF2B5EF4-FFF2-40B4-BE49-F238E27FC236}">
                <a16:creationId xmlns:a16="http://schemas.microsoft.com/office/drawing/2014/main" id="{32B85FAB-4D5B-C54A-8A0A-C677C7C7932A}"/>
              </a:ext>
            </a:extLst>
          </p:cNvPr>
          <p:cNvPicPr>
            <a:picLocks noChangeAspect="1"/>
          </p:cNvPicPr>
          <p:nvPr/>
        </p:nvPicPr>
        <p:blipFill>
          <a:blip r:embed="rId4"/>
          <a:stretch>
            <a:fillRect/>
          </a:stretch>
        </p:blipFill>
        <p:spPr>
          <a:xfrm>
            <a:off x="366177" y="3532530"/>
            <a:ext cx="4055666" cy="3125962"/>
          </a:xfrm>
          <a:prstGeom prst="rect">
            <a:avLst/>
          </a:prstGeom>
        </p:spPr>
      </p:pic>
      <p:sp>
        <p:nvSpPr>
          <p:cNvPr id="20" name="Rectangle 19">
            <a:extLst>
              <a:ext uri="{FF2B5EF4-FFF2-40B4-BE49-F238E27FC236}">
                <a16:creationId xmlns:a16="http://schemas.microsoft.com/office/drawing/2014/main" id="{0822068F-BEA0-0043-96AE-36F4872E424D}"/>
              </a:ext>
            </a:extLst>
          </p:cNvPr>
          <p:cNvSpPr/>
          <p:nvPr/>
        </p:nvSpPr>
        <p:spPr>
          <a:xfrm>
            <a:off x="8243806" y="6010101"/>
            <a:ext cx="150239" cy="648393"/>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233BC30-A5B3-3341-85F9-CB90DA172157}"/>
              </a:ext>
            </a:extLst>
          </p:cNvPr>
          <p:cNvSpPr/>
          <p:nvPr/>
        </p:nvSpPr>
        <p:spPr>
          <a:xfrm>
            <a:off x="8403228" y="6010101"/>
            <a:ext cx="150239" cy="648393"/>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9CD7092-3696-9E45-BF08-7735826D3A10}"/>
              </a:ext>
            </a:extLst>
          </p:cNvPr>
          <p:cNvSpPr/>
          <p:nvPr/>
        </p:nvSpPr>
        <p:spPr>
          <a:xfrm>
            <a:off x="8562176" y="6010100"/>
            <a:ext cx="150239" cy="648393"/>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891033D-E16E-AD4E-A599-5C349F466D75}"/>
              </a:ext>
            </a:extLst>
          </p:cNvPr>
          <p:cNvSpPr/>
          <p:nvPr/>
        </p:nvSpPr>
        <p:spPr>
          <a:xfrm>
            <a:off x="9547696" y="6010100"/>
            <a:ext cx="150239" cy="648393"/>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26A09B5-0A5C-4D45-B4B3-401CF52E0726}"/>
              </a:ext>
            </a:extLst>
          </p:cNvPr>
          <p:cNvSpPr/>
          <p:nvPr/>
        </p:nvSpPr>
        <p:spPr>
          <a:xfrm>
            <a:off x="8079576" y="6010099"/>
            <a:ext cx="150239" cy="648393"/>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33053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3535</TotalTime>
  <Words>2803</Words>
  <Application>Microsoft Macintosh PowerPoint</Application>
  <PresentationFormat>Widescreen</PresentationFormat>
  <Paragraphs>350</Paragraphs>
  <Slides>19</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.Apple Color Emoji UI</vt:lpstr>
      <vt:lpstr>Arial</vt:lpstr>
      <vt:lpstr>Calibri</vt:lpstr>
      <vt:lpstr>Calibri Light</vt:lpstr>
      <vt:lpstr>Wingdings</vt:lpstr>
      <vt:lpstr>Office Theme</vt:lpstr>
      <vt:lpstr>Evaluation of contact maps from simulation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Hub identification via graph clustering</dc:title>
  <dc:creator>Liezel Tamon</dc:creator>
  <cp:lastModifiedBy>Liezel Tamon</cp:lastModifiedBy>
  <cp:revision>792</cp:revision>
  <dcterms:created xsi:type="dcterms:W3CDTF">2020-05-17T19:39:30Z</dcterms:created>
  <dcterms:modified xsi:type="dcterms:W3CDTF">2021-06-11T08:52:24Z</dcterms:modified>
</cp:coreProperties>
</file>